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0" r:id="rId2"/>
    <p:sldId id="257" r:id="rId3"/>
    <p:sldId id="256" r:id="rId4"/>
    <p:sldId id="271" r:id="rId5"/>
    <p:sldId id="272" r:id="rId6"/>
    <p:sldId id="274" r:id="rId7"/>
    <p:sldId id="273" r:id="rId8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8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7/17/2024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7/17/2024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7/17/2024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7/17/2024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7/17/2024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7/17/2024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7/17/2024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7/17/2024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7/17/2024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7/17/2024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7/17/2024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7/17/2024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http://foto-cvetov.com/1/romashka2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419600"/>
            <a:ext cx="2592179" cy="213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09600" y="2967335"/>
            <a:ext cx="7848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spc="300" dirty="0" smtClean="0">
                <a:ln w="11430" cmpd="sng">
                  <a:solidFill>
                    <a:srgbClr val="4F81BD">
                      <a:tint val="10000"/>
                    </a:srgb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rgbClr val="4F81BD">
                      <a:satMod val="220000"/>
                      <a:alpha val="35000"/>
                    </a:srgbClr>
                  </a:glow>
                </a:effectLst>
              </a:rPr>
              <a:t>Отработка употребления предлогов в</a:t>
            </a:r>
          </a:p>
          <a:p>
            <a:pPr algn="ctr"/>
            <a:r>
              <a:rPr lang="ru-RU" sz="2400" b="1" i="1" spc="300" dirty="0" smtClean="0">
                <a:ln w="11430" cmpd="sng">
                  <a:solidFill>
                    <a:srgbClr val="4F81BD">
                      <a:tint val="10000"/>
                    </a:srgb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rgbClr val="4F81BD">
                      <a:satMod val="220000"/>
                      <a:alpha val="35000"/>
                    </a:srgbClr>
                  </a:glow>
                </a:effectLst>
              </a:rPr>
              <a:t> самостоятельной речи</a:t>
            </a:r>
            <a:endParaRPr lang="ru-RU" sz="2400" b="1" spc="300" dirty="0">
              <a:ln w="11430" cmpd="sng">
                <a:solidFill>
                  <a:srgbClr val="4F81BD">
                    <a:tint val="10000"/>
                  </a:srgb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rgbClr val="4F81BD">
                    <a:satMod val="220000"/>
                    <a:alpha val="35000"/>
                  </a:srgbClr>
                </a:glo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62200" y="1371600"/>
            <a:ext cx="5562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dirty="0" smtClean="0">
                <a:ln w="31550" cmpd="sng">
                  <a:gradFill>
                    <a:gsLst>
                      <a:gs pos="25000">
                        <a:srgbClr val="4F81BD">
                          <a:shade val="25000"/>
                          <a:satMod val="190000"/>
                        </a:srgbClr>
                      </a:gs>
                      <a:gs pos="80000">
                        <a:srgbClr val="4F81B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00206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Где </a:t>
            </a:r>
            <a:r>
              <a:rPr lang="ru-RU" sz="7200" b="1" dirty="0" smtClean="0">
                <a:ln w="31550" cmpd="sng">
                  <a:gradFill>
                    <a:gsLst>
                      <a:gs pos="25000">
                        <a:srgbClr val="4F81BD">
                          <a:shade val="25000"/>
                          <a:satMod val="190000"/>
                        </a:srgbClr>
                      </a:gs>
                      <a:gs pos="80000">
                        <a:srgbClr val="4F81B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00206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кошка?</a:t>
            </a:r>
            <a:endParaRPr lang="ru-RU" sz="7200" b="1" dirty="0">
              <a:ln w="31550" cmpd="sng">
                <a:gradFill>
                  <a:gsLst>
                    <a:gs pos="25000">
                      <a:srgbClr val="4F81BD">
                        <a:shade val="25000"/>
                        <a:satMod val="190000"/>
                      </a:srgbClr>
                    </a:gs>
                    <a:gs pos="80000">
                      <a:srgbClr val="4F81BD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00206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43000" y="304801"/>
            <a:ext cx="7467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spc="300" dirty="0" smtClean="0">
                <a:ln w="11430" cmpd="sng">
                  <a:solidFill>
                    <a:srgbClr val="4F81BD">
                      <a:tint val="10000"/>
                    </a:srgb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glow rad="45500">
                    <a:srgbClr val="4F81BD">
                      <a:satMod val="220000"/>
                      <a:alpha val="35000"/>
                    </a:srgbClr>
                  </a:glow>
                </a:effectLst>
              </a:rPr>
              <a:t>Интерактивная игра для дошкольников</a:t>
            </a:r>
            <a:endParaRPr lang="ru-RU" sz="2800" b="1" spc="300" dirty="0">
              <a:ln w="11430" cmpd="sng">
                <a:solidFill>
                  <a:srgbClr val="4F81BD">
                    <a:tint val="10000"/>
                  </a:srgbClr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glow rad="45500">
                  <a:srgbClr val="4F81BD">
                    <a:satMod val="220000"/>
                    <a:alpha val="35000"/>
                  </a:srgbClr>
                </a:glow>
              </a:effectLst>
            </a:endParaRPr>
          </a:p>
        </p:txBody>
      </p:sp>
      <p:pic>
        <p:nvPicPr>
          <p:cNvPr id="6" name="Picture 6" descr="http://file.mobilmusic.ru/44/fa/f5/1160321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04800" y="4953000"/>
            <a:ext cx="2176463" cy="2176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590800" y="5105399"/>
            <a:ext cx="4648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логопед</a:t>
            </a:r>
            <a:r>
              <a:rPr lang="ru-RU" b="1" dirty="0" smtClean="0">
                <a:solidFill>
                  <a:srgbClr val="002060"/>
                </a:solidFill>
              </a:rPr>
              <a:t>: </a:t>
            </a:r>
            <a:r>
              <a:rPr lang="ru-RU" b="1" dirty="0" smtClean="0">
                <a:solidFill>
                  <a:srgbClr val="002060"/>
                </a:solidFill>
              </a:rPr>
              <a:t>Викторова М.В.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8" name="Picture 26" descr="http://foto-cvetov.com/1/romashka4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25945" y="4724400"/>
            <a:ext cx="221805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947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4000" y="533401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На открывшемся слайде назвать где находится </a:t>
            </a:r>
            <a:r>
              <a:rPr lang="ru-RU" dirty="0" smtClean="0">
                <a:solidFill>
                  <a:srgbClr val="C00000"/>
                </a:solidFill>
              </a:rPr>
              <a:t>кошка </a:t>
            </a:r>
            <a:r>
              <a:rPr lang="ru-RU" dirty="0" smtClean="0">
                <a:solidFill>
                  <a:srgbClr val="C00000"/>
                </a:solidFill>
              </a:rPr>
              <a:t>по отношению к </a:t>
            </a:r>
            <a:r>
              <a:rPr lang="ru-RU" dirty="0" smtClean="0">
                <a:solidFill>
                  <a:srgbClr val="C00000"/>
                </a:solidFill>
              </a:rPr>
              <a:t>мебели.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9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6005" y="2286000"/>
            <a:ext cx="2208212" cy="3146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09600" y="2967335"/>
            <a:ext cx="7848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Отработка употребления предлогов в</a:t>
            </a:r>
          </a:p>
          <a:p>
            <a:pPr algn="ctr"/>
            <a:r>
              <a:rPr lang="ru-RU" sz="2400" b="1" i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самостоятельной речи</a:t>
            </a:r>
            <a:endParaRPr lang="ru-RU" sz="2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62200" y="1371600"/>
            <a:ext cx="5562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206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Где </a:t>
            </a:r>
            <a:r>
              <a:rPr lang="ru-RU" sz="72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206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кошка?</a:t>
            </a:r>
            <a:endParaRPr lang="ru-RU" sz="72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00206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43000" y="304801"/>
            <a:ext cx="7467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Интерактивная игра для дошкольников</a:t>
            </a:r>
            <a:endParaRPr lang="ru-RU" sz="28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90800" y="5105399"/>
            <a:ext cx="4648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логопед</a:t>
            </a:r>
            <a:r>
              <a:rPr lang="ru-RU" b="1" dirty="0" smtClean="0">
                <a:solidFill>
                  <a:srgbClr val="002060"/>
                </a:solidFill>
              </a:rPr>
              <a:t>: </a:t>
            </a:r>
            <a:r>
              <a:rPr lang="ru-RU" b="1" dirty="0" smtClean="0">
                <a:solidFill>
                  <a:srgbClr val="002060"/>
                </a:solidFill>
              </a:rPr>
              <a:t>Викторова М.В.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8" name="Picture 26" descr="http://foto-cvetov.com/1/romashka4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25945" y="4724400"/>
            <a:ext cx="221805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763" y="3382833"/>
            <a:ext cx="2055812" cy="2929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5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177" y="4191000"/>
            <a:ext cx="1611313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176713"/>
            <a:ext cx="4051300" cy="242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3" t="7990" r="-757" b="59607"/>
          <a:stretch>
            <a:fillRect/>
          </a:stretch>
        </p:blipFill>
        <p:spPr bwMode="auto">
          <a:xfrm>
            <a:off x="7600950" y="2343150"/>
            <a:ext cx="4686300" cy="263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2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4075" y="4902200"/>
            <a:ext cx="1350963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8" t="57253"/>
          <a:stretch>
            <a:fillRect/>
          </a:stretch>
        </p:blipFill>
        <p:spPr bwMode="auto">
          <a:xfrm>
            <a:off x="4954588" y="2633663"/>
            <a:ext cx="2759075" cy="210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Рисунок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08" b="52351"/>
          <a:stretch>
            <a:fillRect/>
          </a:stretch>
        </p:blipFill>
        <p:spPr bwMode="auto">
          <a:xfrm>
            <a:off x="2271713" y="1309688"/>
            <a:ext cx="3049587" cy="386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612" y="3441071"/>
            <a:ext cx="1406171" cy="2003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6893" y="5864225"/>
            <a:ext cx="938213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Овал 19"/>
          <p:cNvSpPr/>
          <p:nvPr/>
        </p:nvSpPr>
        <p:spPr>
          <a:xfrm>
            <a:off x="5734673" y="5367337"/>
            <a:ext cx="576064" cy="59561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09600" y="2967335"/>
            <a:ext cx="7848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spc="300" dirty="0" smtClean="0">
                <a:ln w="11430" cmpd="sng">
                  <a:solidFill>
                    <a:srgbClr val="4F81BD">
                      <a:tint val="10000"/>
                    </a:srgb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rgbClr val="4F81BD">
                      <a:satMod val="220000"/>
                      <a:alpha val="35000"/>
                    </a:srgbClr>
                  </a:glow>
                </a:effectLst>
              </a:rPr>
              <a:t>Отработка употребления предлогов в</a:t>
            </a:r>
          </a:p>
          <a:p>
            <a:pPr algn="ctr"/>
            <a:r>
              <a:rPr lang="ru-RU" sz="2400" b="1" i="1" spc="300" dirty="0" smtClean="0">
                <a:ln w="11430" cmpd="sng">
                  <a:solidFill>
                    <a:srgbClr val="4F81BD">
                      <a:tint val="10000"/>
                    </a:srgb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rgbClr val="4F81BD">
                      <a:satMod val="220000"/>
                      <a:alpha val="35000"/>
                    </a:srgbClr>
                  </a:glow>
                </a:effectLst>
              </a:rPr>
              <a:t> самостоятельной речи</a:t>
            </a:r>
            <a:endParaRPr lang="ru-RU" sz="2400" b="1" spc="300" dirty="0">
              <a:ln w="11430" cmpd="sng">
                <a:solidFill>
                  <a:srgbClr val="4F81BD">
                    <a:tint val="10000"/>
                  </a:srgb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rgbClr val="4F81BD">
                    <a:satMod val="220000"/>
                    <a:alpha val="35000"/>
                  </a:srgbClr>
                </a:glo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62200" y="1371600"/>
            <a:ext cx="5562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dirty="0" smtClean="0">
                <a:ln w="31550" cmpd="sng">
                  <a:gradFill>
                    <a:gsLst>
                      <a:gs pos="25000">
                        <a:srgbClr val="4F81BD">
                          <a:shade val="25000"/>
                          <a:satMod val="190000"/>
                        </a:srgbClr>
                      </a:gs>
                      <a:gs pos="80000">
                        <a:srgbClr val="4F81B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00206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Где кошка?</a:t>
            </a:r>
            <a:endParaRPr lang="ru-RU" sz="7200" b="1" dirty="0">
              <a:ln w="31550" cmpd="sng">
                <a:gradFill>
                  <a:gsLst>
                    <a:gs pos="25000">
                      <a:srgbClr val="4F81BD">
                        <a:shade val="25000"/>
                        <a:satMod val="190000"/>
                      </a:srgbClr>
                    </a:gs>
                    <a:gs pos="80000">
                      <a:srgbClr val="4F81BD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00206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43000" y="304801"/>
            <a:ext cx="7467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spc="300" dirty="0" smtClean="0">
                <a:ln w="11430" cmpd="sng">
                  <a:solidFill>
                    <a:srgbClr val="4F81BD">
                      <a:tint val="10000"/>
                    </a:srgb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glow rad="45500">
                    <a:srgbClr val="4F81BD">
                      <a:satMod val="220000"/>
                      <a:alpha val="35000"/>
                    </a:srgbClr>
                  </a:glow>
                </a:effectLst>
              </a:rPr>
              <a:t>Интерактивная игра для дошкольников</a:t>
            </a:r>
            <a:endParaRPr lang="ru-RU" sz="2800" b="1" spc="300" dirty="0">
              <a:ln w="11430" cmpd="sng">
                <a:solidFill>
                  <a:srgbClr val="4F81BD">
                    <a:tint val="10000"/>
                  </a:srgbClr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glow rad="45500">
                  <a:srgbClr val="4F81BD">
                    <a:satMod val="220000"/>
                    <a:alpha val="35000"/>
                  </a:srgbClr>
                </a:glo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90800" y="5105399"/>
            <a:ext cx="4648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логопед: Викторова М.В.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8" name="Picture 26" descr="http://foto-cvetov.com/1/romashka4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25945" y="4724400"/>
            <a:ext cx="221805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763" y="3382833"/>
            <a:ext cx="2055812" cy="2929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5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177" y="4191000"/>
            <a:ext cx="1611313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176713"/>
            <a:ext cx="4051300" cy="242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3" t="7990" r="-757" b="59607"/>
          <a:stretch>
            <a:fillRect/>
          </a:stretch>
        </p:blipFill>
        <p:spPr bwMode="auto">
          <a:xfrm>
            <a:off x="7600950" y="2343150"/>
            <a:ext cx="4686300" cy="263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2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4075" y="4902200"/>
            <a:ext cx="1350963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8" t="57253"/>
          <a:stretch>
            <a:fillRect/>
          </a:stretch>
        </p:blipFill>
        <p:spPr bwMode="auto">
          <a:xfrm>
            <a:off x="4954588" y="2633663"/>
            <a:ext cx="2759075" cy="210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Рисунок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08" b="52351"/>
          <a:stretch>
            <a:fillRect/>
          </a:stretch>
        </p:blipFill>
        <p:spPr bwMode="auto">
          <a:xfrm>
            <a:off x="2271713" y="1309688"/>
            <a:ext cx="3049587" cy="386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3683" y="5007998"/>
            <a:ext cx="922233" cy="131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5481" y="5322093"/>
            <a:ext cx="938213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Овал 19"/>
          <p:cNvSpPr/>
          <p:nvPr/>
        </p:nvSpPr>
        <p:spPr>
          <a:xfrm>
            <a:off x="4666556" y="6322285"/>
            <a:ext cx="576064" cy="59561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2885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09600" y="2967335"/>
            <a:ext cx="7848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spc="300" dirty="0" smtClean="0">
                <a:ln w="11430" cmpd="sng">
                  <a:solidFill>
                    <a:srgbClr val="4F81BD">
                      <a:tint val="10000"/>
                    </a:srgb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rgbClr val="4F81BD">
                      <a:satMod val="220000"/>
                      <a:alpha val="35000"/>
                    </a:srgbClr>
                  </a:glow>
                </a:effectLst>
              </a:rPr>
              <a:t>Отработка употребления предлогов в</a:t>
            </a:r>
          </a:p>
          <a:p>
            <a:pPr algn="ctr"/>
            <a:r>
              <a:rPr lang="ru-RU" sz="2400" b="1" i="1" spc="300" dirty="0" smtClean="0">
                <a:ln w="11430" cmpd="sng">
                  <a:solidFill>
                    <a:srgbClr val="4F81BD">
                      <a:tint val="10000"/>
                    </a:srgb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rgbClr val="4F81BD">
                      <a:satMod val="220000"/>
                      <a:alpha val="35000"/>
                    </a:srgbClr>
                  </a:glow>
                </a:effectLst>
              </a:rPr>
              <a:t> самостоятельной речи</a:t>
            </a:r>
            <a:endParaRPr lang="ru-RU" sz="2400" b="1" spc="300" dirty="0">
              <a:ln w="11430" cmpd="sng">
                <a:solidFill>
                  <a:srgbClr val="4F81BD">
                    <a:tint val="10000"/>
                  </a:srgb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rgbClr val="4F81BD">
                    <a:satMod val="220000"/>
                    <a:alpha val="35000"/>
                  </a:srgbClr>
                </a:glo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62200" y="1371600"/>
            <a:ext cx="5562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dirty="0" smtClean="0">
                <a:ln w="31550" cmpd="sng">
                  <a:gradFill>
                    <a:gsLst>
                      <a:gs pos="25000">
                        <a:srgbClr val="4F81BD">
                          <a:shade val="25000"/>
                          <a:satMod val="190000"/>
                        </a:srgbClr>
                      </a:gs>
                      <a:gs pos="80000">
                        <a:srgbClr val="4F81B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00206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Где кошка?</a:t>
            </a:r>
            <a:endParaRPr lang="ru-RU" sz="7200" b="1" dirty="0">
              <a:ln w="31550" cmpd="sng">
                <a:gradFill>
                  <a:gsLst>
                    <a:gs pos="25000">
                      <a:srgbClr val="4F81BD">
                        <a:shade val="25000"/>
                        <a:satMod val="190000"/>
                      </a:srgbClr>
                    </a:gs>
                    <a:gs pos="80000">
                      <a:srgbClr val="4F81BD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00206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43000" y="304801"/>
            <a:ext cx="7467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spc="300" dirty="0" smtClean="0">
                <a:ln w="11430" cmpd="sng">
                  <a:solidFill>
                    <a:srgbClr val="4F81BD">
                      <a:tint val="10000"/>
                    </a:srgb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glow rad="45500">
                    <a:srgbClr val="4F81BD">
                      <a:satMod val="220000"/>
                      <a:alpha val="35000"/>
                    </a:srgbClr>
                  </a:glow>
                </a:effectLst>
              </a:rPr>
              <a:t>Интерактивная игра для дошкольников</a:t>
            </a:r>
            <a:endParaRPr lang="ru-RU" sz="2800" b="1" spc="300" dirty="0">
              <a:ln w="11430" cmpd="sng">
                <a:solidFill>
                  <a:srgbClr val="4F81BD">
                    <a:tint val="10000"/>
                  </a:srgbClr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glow rad="45500">
                  <a:srgbClr val="4F81BD">
                    <a:satMod val="220000"/>
                    <a:alpha val="35000"/>
                  </a:srgbClr>
                </a:glo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90800" y="5105399"/>
            <a:ext cx="4648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логопед: Викторова М.В.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8" name="Picture 26" descr="http://foto-cvetov.com/1/romashka4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25945" y="4724400"/>
            <a:ext cx="221805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763" y="3382833"/>
            <a:ext cx="2055812" cy="2929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5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177" y="4191000"/>
            <a:ext cx="1611313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176713"/>
            <a:ext cx="4051300" cy="242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3" t="7990" r="-757" b="59607"/>
          <a:stretch>
            <a:fillRect/>
          </a:stretch>
        </p:blipFill>
        <p:spPr bwMode="auto">
          <a:xfrm>
            <a:off x="7600950" y="2343150"/>
            <a:ext cx="4686300" cy="263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2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4075" y="4902200"/>
            <a:ext cx="1350963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8" t="57253"/>
          <a:stretch>
            <a:fillRect/>
          </a:stretch>
        </p:blipFill>
        <p:spPr bwMode="auto">
          <a:xfrm>
            <a:off x="4954588" y="2633663"/>
            <a:ext cx="2759075" cy="210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Рисунок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08" b="52351"/>
          <a:stretch>
            <a:fillRect/>
          </a:stretch>
        </p:blipFill>
        <p:spPr bwMode="auto">
          <a:xfrm>
            <a:off x="2271713" y="1309688"/>
            <a:ext cx="3049587" cy="386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1300" y="3240881"/>
            <a:ext cx="922233" cy="131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5481" y="5322093"/>
            <a:ext cx="938213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Овал 19"/>
          <p:cNvSpPr/>
          <p:nvPr/>
        </p:nvSpPr>
        <p:spPr>
          <a:xfrm>
            <a:off x="4662029" y="5726675"/>
            <a:ext cx="576064" cy="59561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07608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09600" y="2967335"/>
            <a:ext cx="7848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spc="300" dirty="0" smtClean="0">
                <a:ln w="11430" cmpd="sng">
                  <a:solidFill>
                    <a:srgbClr val="4F81BD">
                      <a:tint val="10000"/>
                    </a:srgb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rgbClr val="4F81BD">
                      <a:satMod val="220000"/>
                      <a:alpha val="35000"/>
                    </a:srgbClr>
                  </a:glow>
                </a:effectLst>
              </a:rPr>
              <a:t>Отработка употребления предлогов в</a:t>
            </a:r>
          </a:p>
          <a:p>
            <a:pPr algn="ctr"/>
            <a:r>
              <a:rPr lang="ru-RU" sz="2400" b="1" i="1" spc="300" dirty="0" smtClean="0">
                <a:ln w="11430" cmpd="sng">
                  <a:solidFill>
                    <a:srgbClr val="4F81BD">
                      <a:tint val="10000"/>
                    </a:srgb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rgbClr val="4F81BD">
                      <a:satMod val="220000"/>
                      <a:alpha val="35000"/>
                    </a:srgbClr>
                  </a:glow>
                </a:effectLst>
              </a:rPr>
              <a:t> самостоятельной речи</a:t>
            </a:r>
            <a:endParaRPr lang="ru-RU" sz="2400" b="1" spc="300" dirty="0">
              <a:ln w="11430" cmpd="sng">
                <a:solidFill>
                  <a:srgbClr val="4F81BD">
                    <a:tint val="10000"/>
                  </a:srgb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rgbClr val="4F81BD">
                    <a:satMod val="220000"/>
                    <a:alpha val="35000"/>
                  </a:srgbClr>
                </a:glo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62200" y="1371600"/>
            <a:ext cx="5562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dirty="0" smtClean="0">
                <a:ln w="31550" cmpd="sng">
                  <a:gradFill>
                    <a:gsLst>
                      <a:gs pos="25000">
                        <a:srgbClr val="4F81BD">
                          <a:shade val="25000"/>
                          <a:satMod val="190000"/>
                        </a:srgbClr>
                      </a:gs>
                      <a:gs pos="80000">
                        <a:srgbClr val="4F81B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00206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Где кошка?</a:t>
            </a:r>
            <a:endParaRPr lang="ru-RU" sz="7200" b="1" dirty="0">
              <a:ln w="31550" cmpd="sng">
                <a:gradFill>
                  <a:gsLst>
                    <a:gs pos="25000">
                      <a:srgbClr val="4F81BD">
                        <a:shade val="25000"/>
                        <a:satMod val="190000"/>
                      </a:srgbClr>
                    </a:gs>
                    <a:gs pos="80000">
                      <a:srgbClr val="4F81BD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00206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43000" y="304801"/>
            <a:ext cx="7467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spc="300" dirty="0" smtClean="0">
                <a:ln w="11430" cmpd="sng">
                  <a:solidFill>
                    <a:srgbClr val="4F81BD">
                      <a:tint val="10000"/>
                    </a:srgb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glow rad="45500">
                    <a:srgbClr val="4F81BD">
                      <a:satMod val="220000"/>
                      <a:alpha val="35000"/>
                    </a:srgbClr>
                  </a:glow>
                </a:effectLst>
              </a:rPr>
              <a:t>Интерактивная игра для дошкольников</a:t>
            </a:r>
            <a:endParaRPr lang="ru-RU" sz="2800" b="1" spc="300" dirty="0">
              <a:ln w="11430" cmpd="sng">
                <a:solidFill>
                  <a:srgbClr val="4F81BD">
                    <a:tint val="10000"/>
                  </a:srgbClr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glow rad="45500">
                  <a:srgbClr val="4F81BD">
                    <a:satMod val="220000"/>
                    <a:alpha val="35000"/>
                  </a:srgbClr>
                </a:glo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90800" y="5105399"/>
            <a:ext cx="4648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логопед: Викторова М.В.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8" name="Picture 26" descr="http://foto-cvetov.com/1/romashka4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25945" y="4724400"/>
            <a:ext cx="221805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763" y="3382833"/>
            <a:ext cx="2055812" cy="2929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5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177" y="4191000"/>
            <a:ext cx="1611313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176713"/>
            <a:ext cx="4051300" cy="242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3" t="7990" r="-757" b="59607"/>
          <a:stretch>
            <a:fillRect/>
          </a:stretch>
        </p:blipFill>
        <p:spPr bwMode="auto">
          <a:xfrm>
            <a:off x="7600950" y="2343150"/>
            <a:ext cx="4686300" cy="263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2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4075" y="4902200"/>
            <a:ext cx="1350963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8" t="57253"/>
          <a:stretch>
            <a:fillRect/>
          </a:stretch>
        </p:blipFill>
        <p:spPr bwMode="auto">
          <a:xfrm>
            <a:off x="4954588" y="2633663"/>
            <a:ext cx="2759075" cy="210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Рисунок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08" b="52351"/>
          <a:stretch>
            <a:fillRect/>
          </a:stretch>
        </p:blipFill>
        <p:spPr bwMode="auto">
          <a:xfrm>
            <a:off x="2271713" y="1309688"/>
            <a:ext cx="3049587" cy="386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5481" y="5322093"/>
            <a:ext cx="938213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Овал 19"/>
          <p:cNvSpPr/>
          <p:nvPr/>
        </p:nvSpPr>
        <p:spPr>
          <a:xfrm>
            <a:off x="4666556" y="5474731"/>
            <a:ext cx="576064" cy="59561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88810">
            <a:off x="2461638" y="4584066"/>
            <a:ext cx="2314523" cy="1825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4646" y="5016489"/>
            <a:ext cx="551860" cy="78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128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09600" y="2967335"/>
            <a:ext cx="7848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spc="300" dirty="0" smtClean="0">
                <a:ln w="11430" cmpd="sng">
                  <a:solidFill>
                    <a:srgbClr val="4F81BD">
                      <a:tint val="10000"/>
                    </a:srgb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rgbClr val="4F81BD">
                      <a:satMod val="220000"/>
                      <a:alpha val="35000"/>
                    </a:srgbClr>
                  </a:glow>
                </a:effectLst>
              </a:rPr>
              <a:t>Отработка употребления предлогов в</a:t>
            </a:r>
          </a:p>
          <a:p>
            <a:pPr algn="ctr"/>
            <a:r>
              <a:rPr lang="ru-RU" sz="2400" b="1" i="1" spc="300" dirty="0" smtClean="0">
                <a:ln w="11430" cmpd="sng">
                  <a:solidFill>
                    <a:srgbClr val="4F81BD">
                      <a:tint val="10000"/>
                    </a:srgb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rgbClr val="4F81BD">
                      <a:satMod val="220000"/>
                      <a:alpha val="35000"/>
                    </a:srgbClr>
                  </a:glow>
                </a:effectLst>
              </a:rPr>
              <a:t> самостоятельной речи</a:t>
            </a:r>
            <a:endParaRPr lang="ru-RU" sz="2400" b="1" spc="300" dirty="0">
              <a:ln w="11430" cmpd="sng">
                <a:solidFill>
                  <a:srgbClr val="4F81BD">
                    <a:tint val="10000"/>
                  </a:srgb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rgbClr val="4F81BD">
                    <a:satMod val="220000"/>
                    <a:alpha val="35000"/>
                  </a:srgbClr>
                </a:glo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62200" y="1371600"/>
            <a:ext cx="5562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dirty="0" smtClean="0">
                <a:ln w="31550" cmpd="sng">
                  <a:gradFill>
                    <a:gsLst>
                      <a:gs pos="25000">
                        <a:srgbClr val="4F81BD">
                          <a:shade val="25000"/>
                          <a:satMod val="190000"/>
                        </a:srgbClr>
                      </a:gs>
                      <a:gs pos="80000">
                        <a:srgbClr val="4F81B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00206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Где кошка?</a:t>
            </a:r>
            <a:endParaRPr lang="ru-RU" sz="7200" b="1" dirty="0">
              <a:ln w="31550" cmpd="sng">
                <a:gradFill>
                  <a:gsLst>
                    <a:gs pos="25000">
                      <a:srgbClr val="4F81BD">
                        <a:shade val="25000"/>
                        <a:satMod val="190000"/>
                      </a:srgbClr>
                    </a:gs>
                    <a:gs pos="80000">
                      <a:srgbClr val="4F81BD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00206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43000" y="304801"/>
            <a:ext cx="7467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spc="300" dirty="0" smtClean="0">
                <a:ln w="11430" cmpd="sng">
                  <a:solidFill>
                    <a:srgbClr val="4F81BD">
                      <a:tint val="10000"/>
                    </a:srgb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glow rad="45500">
                    <a:srgbClr val="4F81BD">
                      <a:satMod val="220000"/>
                      <a:alpha val="35000"/>
                    </a:srgbClr>
                  </a:glow>
                </a:effectLst>
              </a:rPr>
              <a:t>Интерактивная игра для дошкольников</a:t>
            </a:r>
            <a:endParaRPr lang="ru-RU" sz="2800" b="1" spc="300" dirty="0">
              <a:ln w="11430" cmpd="sng">
                <a:solidFill>
                  <a:srgbClr val="4F81BD">
                    <a:tint val="10000"/>
                  </a:srgbClr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glow rad="45500">
                  <a:srgbClr val="4F81BD">
                    <a:satMod val="220000"/>
                    <a:alpha val="35000"/>
                  </a:srgbClr>
                </a:glo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90800" y="5105399"/>
            <a:ext cx="4648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логопед: Викторова М.В.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763" y="3382833"/>
            <a:ext cx="2055812" cy="2929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51"/>
          <a:stretch>
            <a:fillRect/>
          </a:stretch>
        </p:blipFill>
        <p:spPr bwMode="auto">
          <a:xfrm>
            <a:off x="-8976" y="-1"/>
            <a:ext cx="9152976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177" y="4191000"/>
            <a:ext cx="1611313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1599" y="4348559"/>
            <a:ext cx="3407497" cy="2037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1722" y="5105399"/>
            <a:ext cx="1121349" cy="159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7083" y="2816295"/>
            <a:ext cx="922233" cy="131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3" t="7990" r="-757" b="59607"/>
          <a:stretch>
            <a:fillRect/>
          </a:stretch>
        </p:blipFill>
        <p:spPr bwMode="auto">
          <a:xfrm>
            <a:off x="6249055" y="3124200"/>
            <a:ext cx="3025333" cy="170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8" t="57253"/>
          <a:stretch>
            <a:fillRect/>
          </a:stretch>
        </p:blipFill>
        <p:spPr bwMode="auto">
          <a:xfrm>
            <a:off x="4183706" y="3124200"/>
            <a:ext cx="2059287" cy="1569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Рисунок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08" b="52351"/>
          <a:stretch>
            <a:fillRect/>
          </a:stretch>
        </p:blipFill>
        <p:spPr bwMode="auto">
          <a:xfrm>
            <a:off x="2059707" y="1882136"/>
            <a:ext cx="2474193" cy="3133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Овал 19"/>
          <p:cNvSpPr/>
          <p:nvPr/>
        </p:nvSpPr>
        <p:spPr>
          <a:xfrm>
            <a:off x="4380634" y="5176926"/>
            <a:ext cx="576064" cy="59561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405" y="5367337"/>
            <a:ext cx="938213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7608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3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Тема13</Template>
  <TotalTime>47</TotalTime>
  <Words>126</Words>
  <Application>Microsoft Office PowerPoint</Application>
  <PresentationFormat>Экран (4:3)</PresentationFormat>
  <Paragraphs>31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Тема13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Пользователь Windows</cp:lastModifiedBy>
  <cp:revision>13</cp:revision>
  <dcterms:created xsi:type="dcterms:W3CDTF">2016-01-04T12:47:44Z</dcterms:created>
  <dcterms:modified xsi:type="dcterms:W3CDTF">2024-07-17T07:02:56Z</dcterms:modified>
</cp:coreProperties>
</file>