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33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7.xml" ContentType="application/vnd.openxmlformats-officedocument.presentationml.slide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4.xml" ContentType="application/vnd.openxmlformats-officedocument.presentationml.slid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slides/slide28.xml" ContentType="application/vnd.openxmlformats-officedocument.presentationml.slide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embedTrueType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90" d="100"/>
          <a:sy n="90" d="100"/>
        </p:scale>
        <p:origin x="-2244" y="-546"/>
      </p:cViewPr>
      <p:guideLst>
        <p:guide pos="2160" orient="horz"/>
        <p:guide pos="288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presProps" Target="presProps.xml" /><Relationship Id="rId37" Type="http://schemas.openxmlformats.org/officeDocument/2006/relationships/tableStyles" Target="tableStyles.xml" /><Relationship Id="rId38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3817C7A-86B4-4102-9AD4-58E46F0E6471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9EED72F-36AE-4C9E-AC3F-171346FD1A0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3817C7A-86B4-4102-9AD4-58E46F0E6471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9EED72F-36AE-4C9E-AC3F-171346FD1A0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3817C7A-86B4-4102-9AD4-58E46F0E6471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9EED72F-36AE-4C9E-AC3F-171346FD1A0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3817C7A-86B4-4102-9AD4-58E46F0E6471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9EED72F-36AE-4C9E-AC3F-171346FD1A0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3817C7A-86B4-4102-9AD4-58E46F0E6471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9EED72F-36AE-4C9E-AC3F-171346FD1A0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3817C7A-86B4-4102-9AD4-58E46F0E6471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9EED72F-36AE-4C9E-AC3F-171346FD1A0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3817C7A-86B4-4102-9AD4-58E46F0E6471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9EED72F-36AE-4C9E-AC3F-171346FD1A0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3817C7A-86B4-4102-9AD4-58E46F0E6471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9EED72F-36AE-4C9E-AC3F-171346FD1A0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3817C7A-86B4-4102-9AD4-58E46F0E6471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9EED72F-36AE-4C9E-AC3F-171346FD1A0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3817C7A-86B4-4102-9AD4-58E46F0E6471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9EED72F-36AE-4C9E-AC3F-171346FD1A0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3817C7A-86B4-4102-9AD4-58E46F0E6471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9EED72F-36AE-4C9E-AC3F-171346FD1A0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>
          <a:blip r:embed="rId13"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3817C7A-86B4-4102-9AD4-58E46F0E6471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9EED72F-36AE-4C9E-AC3F-171346FD1A05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1.jpg"/><Relationship Id="rId4" Type="http://schemas.openxmlformats.org/officeDocument/2006/relationships/slide" Target="slide2.xml"/><Relationship Id="rId5" Type="http://schemas.openxmlformats.org/officeDocument/2006/relationships/image" Target="../media/image22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slide" Target="slide2.xml"/><Relationship Id="rId4" Type="http://schemas.openxmlformats.org/officeDocument/2006/relationships/image" Target="../media/image27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slide" Target="slide2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slide" Target="slide2.xml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slide" Target="slide2.xml"/><Relationship Id="rId4" Type="http://schemas.openxmlformats.org/officeDocument/2006/relationships/image" Target="../media/image28.jp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slide" Target="slide3.xml"/><Relationship Id="rId4" Type="http://schemas.openxmlformats.org/officeDocument/2006/relationships/slide" Target="slide5.xml"/><Relationship Id="rId5" Type="http://schemas.openxmlformats.org/officeDocument/2006/relationships/slide" Target="slide7.xml"/><Relationship Id="rId6" Type="http://schemas.openxmlformats.org/officeDocument/2006/relationships/slide" Target="slide9.xml"/><Relationship Id="rId7" Type="http://schemas.openxmlformats.org/officeDocument/2006/relationships/slide" Target="slide13.xml"/><Relationship Id="rId8" Type="http://schemas.openxmlformats.org/officeDocument/2006/relationships/slide" Target="slide15.xml"/><Relationship Id="rId9" Type="http://schemas.openxmlformats.org/officeDocument/2006/relationships/slide" Target="slide17.xml"/><Relationship Id="rId10" Type="http://schemas.openxmlformats.org/officeDocument/2006/relationships/slide" Target="slide19.xml"/><Relationship Id="rId11" Type="http://schemas.openxmlformats.org/officeDocument/2006/relationships/slide" Target="slide21.xml"/><Relationship Id="rId12" Type="http://schemas.openxmlformats.org/officeDocument/2006/relationships/slide" Target="slide23.xml"/><Relationship Id="rId13" Type="http://schemas.openxmlformats.org/officeDocument/2006/relationships/slide" Target="slide25.xml"/><Relationship Id="rId14" Type="http://schemas.openxmlformats.org/officeDocument/2006/relationships/slide" Target="slide27.xml"/><Relationship Id="rId15" Type="http://schemas.openxmlformats.org/officeDocument/2006/relationships/slide" Target="slide29.xml"/><Relationship Id="rId16" Type="http://schemas.openxmlformats.org/officeDocument/2006/relationships/slide" Target="slide31.xml"/><Relationship Id="rId17" Type="http://schemas.openxmlformats.org/officeDocument/2006/relationships/slide" Target="slide11.xml"/><Relationship Id="rId18" Type="http://schemas.openxmlformats.org/officeDocument/2006/relationships/image" Target="../media/image4.png"/><Relationship Id="rId19" Type="http://schemas.openxmlformats.org/officeDocument/2006/relationships/slide" Target="slide33.xm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slide" Target="slide2.xml"/><Relationship Id="rId4" Type="http://schemas.openxmlformats.org/officeDocument/2006/relationships/image" Target="../media/image29.jp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slide" Target="slide2.xml"/><Relationship Id="rId4" Type="http://schemas.openxmlformats.org/officeDocument/2006/relationships/image" Target="../media/image30.jp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slide" Target="slide2.xml"/><Relationship Id="rId4" Type="http://schemas.openxmlformats.org/officeDocument/2006/relationships/image" Target="../media/image31.png"/></Relationships>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32.jpg"/></Relationships>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slide" Target="slide2.xml"/><Relationship Id="rId4" Type="http://schemas.openxmlformats.org/officeDocument/2006/relationships/image" Target="../media/image33.jpg"/></Relationships>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slide" Target="slide2.xml"/><Relationship Id="rId4" Type="http://schemas.openxmlformats.org/officeDocument/2006/relationships/image" Target="../media/image34.jpg"/></Relationships>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35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jpg"/><Relationship Id="rId6" Type="http://schemas.openxmlformats.org/officeDocument/2006/relationships/image" Target="../media/image9.png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slide" Target="slide2.xml"/><Relationship Id="rId4" Type="http://schemas.openxmlformats.org/officeDocument/2006/relationships/image" Target="../media/image36.jpg"/></Relationships>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slide" Target="slide2.xml"/><Relationship Id="rId4" Type="http://schemas.openxmlformats.org/officeDocument/2006/relationships/image" Target="../media/image37.jpg"/></Relationships>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slide" Target="slide2.xml"/><Relationship Id="rId4" Type="http://schemas.openxmlformats.org/officeDocument/2006/relationships/image" Target="../media/image11.png"/><Relationship Id="rId5" Type="http://schemas.openxmlformats.org/officeDocument/2006/relationships/image" Target="../media/image12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3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slide" Target="slide2.xml"/><Relationship Id="rId4" Type="http://schemas.openxmlformats.org/officeDocument/2006/relationships/image" Target="../media/image13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4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5.jpg"/><Relationship Id="rId4" Type="http://schemas.openxmlformats.org/officeDocument/2006/relationships/slide" Target="slide2.xml"/><Relationship Id="rId5" Type="http://schemas.openxmlformats.org/officeDocument/2006/relationships/image" Target="../media/image16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9.jpg"/><Relationship Id="rId6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798135_30-p-fon-dlya-pdd-32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-83543"/>
            <a:ext cx="9144000" cy="6941543"/>
          </a:xfrm>
          <a:prstGeom prst="rect">
            <a:avLst/>
          </a:prstGeom>
          <a:noFill/>
        </p:spPr>
      </p:pic>
      <p:sp>
        <p:nvSpPr>
          <p:cNvPr id="1005305566" name="Заголовок 1"/>
          <p:cNvSpPr>
            <a:spLocks noGrp="1"/>
          </p:cNvSpPr>
          <p:nvPr>
            <p:ph type="title"/>
          </p:nvPr>
        </p:nvSpPr>
        <p:spPr bwMode="auto">
          <a:xfrm>
            <a:off x="523874" y="1303337"/>
            <a:ext cx="8229600" cy="1143000"/>
          </a:xfrm>
        </p:spPr>
        <p:txBody>
          <a:bodyPr/>
          <a:lstStyle/>
          <a:p>
            <a:pPr>
              <a:defRPr/>
            </a:pPr>
            <a:r>
              <a:rPr/>
              <a:t>Своя игра</a:t>
            </a:r>
            <a:endParaRPr/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2339752" y="4221088"/>
            <a:ext cx="3569118" cy="1080120"/>
          </a:xfrm>
          <a:prstGeom prst="roundRect">
            <a:avLst>
              <a:gd name="adj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ru-RU" sz="2000" u="sng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u="sng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u="sng">
                <a:solidFill>
                  <a:schemeClr val="tx1"/>
                </a:solidFill>
                <a:latin typeface="Times New Roman"/>
                <a:cs typeface="Times New Roman"/>
              </a:rPr>
              <a:t>Подготовила:</a:t>
            </a:r>
            <a:endParaRPr lang="ru-RU" u="sng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i="1">
                <a:solidFill>
                  <a:schemeClr val="tx1"/>
                </a:solidFill>
                <a:latin typeface="Times New Roman"/>
                <a:cs typeface="Times New Roman"/>
              </a:rPr>
              <a:t>Воспитатель </a:t>
            </a:r>
            <a:endParaRPr lang="ru-RU" i="1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b="1" i="1">
                <a:solidFill>
                  <a:schemeClr val="tx1"/>
                </a:solidFill>
                <a:latin typeface="Times New Roman"/>
                <a:cs typeface="Times New Roman"/>
              </a:rPr>
              <a:t>Селезнева Алёна Владимировна</a:t>
            </a:r>
            <a:endParaRPr lang="ru-RU" b="1" i="1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ru-RU" b="1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endParaRPr lang="ru-RU"/>
          </a:p>
        </p:txBody>
      </p:sp>
      <p:sp>
        <p:nvSpPr>
          <p:cNvPr id="5" name="TextBox 4"/>
          <p:cNvSpPr txBox="1"/>
          <p:nvPr/>
        </p:nvSpPr>
        <p:spPr bwMode="auto">
          <a:xfrm>
            <a:off x="2928842" y="3214964"/>
            <a:ext cx="3168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600">
                <a:latin typeface="Times New Roman"/>
                <a:cs typeface="Times New Roman"/>
              </a:rPr>
              <a:t>«ПЕШЕХОД»</a:t>
            </a:r>
            <a:endParaRPr lang="ru-RU" sz="36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honoteka.org/uploads/posts/2021-05/1621039435_6-phonoteka_org-p-dorozhnaya-bezopasnost-fon-7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212008" cy="6904945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 lvl="0">
              <a:defRPr/>
            </a:pPr>
            <a:r>
              <a:rPr lang="ru-RU" sz="4000" b="1">
                <a:solidFill>
                  <a:srgbClr val="663300"/>
                </a:solidFill>
                <a:latin typeface="Wonderland Stars"/>
                <a:ea typeface="Arial"/>
                <a:cs typeface="Arial"/>
              </a:rPr>
              <a:t>Дорожные   знаки </a:t>
            </a:r>
            <a:r>
              <a:rPr lang="ru-RU" sz="6600">
                <a:latin typeface="Majestic X"/>
              </a:rPr>
              <a:t>4</a:t>
            </a:r>
            <a:endParaRPr/>
          </a:p>
        </p:txBody>
      </p:sp>
      <p:pic>
        <p:nvPicPr>
          <p:cNvPr id="8194" name="Picture 2" descr="https://megapolisonline.ru/content/uploads/2018/08/3785c935bc979b4afbb80163a92a2940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867913" y="1340768"/>
            <a:ext cx="2813830" cy="256058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1191231" y="1542550"/>
            <a:ext cx="3812817" cy="216023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  <a:defRPr/>
            </a:pPr>
            <a:r>
              <a:rPr lang="ru-RU" sz="2800" b="1">
                <a:solidFill>
                  <a:srgbClr val="FF0000"/>
                </a:solidFill>
                <a:latin typeface="Times New Roman"/>
                <a:cs typeface="Times New Roman"/>
              </a:rPr>
              <a:t>Знак «Дети</a:t>
            </a:r>
            <a:r>
              <a:rPr lang="ru-RU" sz="2800" b="1">
                <a:solidFill>
                  <a:srgbClr val="FF0000"/>
                </a:solidFill>
                <a:latin typeface="Times New Roman"/>
                <a:cs typeface="Times New Roman"/>
              </a:rPr>
              <a:t>»:</a:t>
            </a:r>
            <a:endParaRPr/>
          </a:p>
          <a:p>
            <a:pPr marL="0" indent="0">
              <a:buNone/>
              <a:defRPr/>
            </a:pPr>
            <a:r>
              <a:rPr lang="ru-RU" sz="2800">
                <a:solidFill>
                  <a:srgbClr val="000000"/>
                </a:solidFill>
                <a:latin typeface="Times New Roman"/>
                <a:cs typeface="Times New Roman"/>
              </a:rPr>
              <a:t>Посреди </a:t>
            </a:r>
            <a:r>
              <a:rPr lang="ru-RU" sz="2800">
                <a:solidFill>
                  <a:srgbClr val="000000"/>
                </a:solidFill>
                <a:latin typeface="Times New Roman"/>
                <a:cs typeface="Times New Roman"/>
              </a:rPr>
              <a:t>дороги дети,</a:t>
            </a:r>
            <a:br>
              <a:rPr lang="ru-RU" sz="280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ru-RU" sz="2800">
                <a:solidFill>
                  <a:srgbClr val="000000"/>
                </a:solidFill>
                <a:latin typeface="Times New Roman"/>
                <a:cs typeface="Times New Roman"/>
              </a:rPr>
              <a:t>Мы всегда за них в ответе.</a:t>
            </a:r>
            <a:br>
              <a:rPr lang="ru-RU" sz="280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ru-RU" sz="2800">
                <a:solidFill>
                  <a:srgbClr val="000000"/>
                </a:solidFill>
                <a:latin typeface="Times New Roman"/>
                <a:cs typeface="Times New Roman"/>
              </a:rPr>
              <a:t>Чтоб не плакал их родитель,</a:t>
            </a:r>
            <a:br>
              <a:rPr lang="ru-RU" sz="280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ru-RU" sz="2800">
                <a:solidFill>
                  <a:srgbClr val="000000"/>
                </a:solidFill>
                <a:latin typeface="Times New Roman"/>
                <a:cs typeface="Times New Roman"/>
              </a:rPr>
              <a:t>Будь внимательней, водитель!</a:t>
            </a:r>
            <a:endParaRPr/>
          </a:p>
          <a:p>
            <a:pPr>
              <a:defRPr/>
            </a:pPr>
            <a:endParaRPr lang="ru-RU"/>
          </a:p>
        </p:txBody>
      </p:sp>
      <p:sp>
        <p:nvSpPr>
          <p:cNvPr id="4" name="Стрелка вверх 3">
            <a:hlinkClick r:id="rId4" action="ppaction://hlinksldjump"/>
          </p:cNvPr>
          <p:cNvSpPr/>
          <p:nvPr/>
        </p:nvSpPr>
        <p:spPr bwMode="auto">
          <a:xfrm>
            <a:off x="7020272" y="4614102"/>
            <a:ext cx="1214446" cy="1643074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6633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196" name="Picture 4" descr="https://i.pinimg.com/736x/27/94/04/279404182ec29f3abb4acf822d5f60f6.jpg"/>
          <p:cNvPicPr>
            <a:picLocks noChangeAspect="1" noChangeArrowheads="1"/>
          </p:cNvPicPr>
          <p:nvPr/>
        </p:nvPicPr>
        <p:blipFill>
          <a:blip r:embed="rId5"/>
          <a:srcRect l="4924" t="44759" r="8736" b="4355"/>
          <a:stretch/>
        </p:blipFill>
        <p:spPr bwMode="auto">
          <a:xfrm>
            <a:off x="2699793" y="3893768"/>
            <a:ext cx="3096344" cy="236340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phonoteka.org/uploads/posts/2021-05/1621039435_6-phonoteka_org-p-dorozhnaya-bezopasnost-fon-7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212008" cy="6904945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4516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ru-RU" sz="4000" b="1">
                <a:solidFill>
                  <a:srgbClr val="663300"/>
                </a:solidFill>
                <a:latin typeface="Wonderland Stars"/>
              </a:rPr>
              <a:t>Дорожные   знаки </a:t>
            </a:r>
            <a:r>
              <a:rPr lang="ru-RU" sz="6600" b="0" i="0" u="none" strike="noStrike" cap="none" spc="0">
                <a:ln>
                  <a:noFill/>
                </a:ln>
                <a:solidFill>
                  <a:schemeClr val="tx1"/>
                </a:solidFill>
                <a:latin typeface="Majestic X"/>
                <a:ea typeface="Arial"/>
                <a:cs typeface="Arial"/>
              </a:rPr>
              <a:t>5</a:t>
            </a:r>
            <a:endParaRPr/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1043608" y="1214422"/>
            <a:ext cx="6696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  <a:defRPr/>
            </a:pPr>
            <a:r>
              <a:rPr lang="ru-RU" sz="2800"/>
              <a:t>Какой знак запрещает движение пешехода?</a:t>
            </a:r>
            <a:endParaRPr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3923927" y="2036341"/>
            <a:ext cx="2248421" cy="2150297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2" name="Группа 1"/>
          <p:cNvGrpSpPr/>
          <p:nvPr/>
        </p:nvGrpSpPr>
        <p:grpSpPr bwMode="auto">
          <a:xfrm>
            <a:off x="1441776" y="2195138"/>
            <a:ext cx="2098178" cy="2044536"/>
            <a:chOff x="5364088" y="2348880"/>
            <a:chExt cx="2098178" cy="2044536"/>
          </a:xfrm>
        </p:grpSpPr>
        <p:sp>
          <p:nvSpPr>
            <p:cNvPr id="14" name="Прямоугольник 13"/>
            <p:cNvSpPr/>
            <p:nvPr/>
          </p:nvSpPr>
          <p:spPr bwMode="auto">
            <a:xfrm>
              <a:off x="5364088" y="2348880"/>
              <a:ext cx="2098178" cy="2044536"/>
            </a:xfrm>
            <a:prstGeom prst="rect">
              <a:avLst/>
            </a:prstGeom>
            <a:solidFill>
              <a:srgbClr val="663300"/>
            </a:solidFill>
            <a:ln>
              <a:solidFill>
                <a:srgbClr val="CC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3200"/>
            </a:p>
          </p:txBody>
        </p:sp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4"/>
            <a:stretch/>
          </p:blipFill>
          <p:spPr bwMode="auto">
            <a:xfrm>
              <a:off x="5436096" y="2420888"/>
              <a:ext cx="1988307" cy="1938776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3300572" y="4324860"/>
            <a:ext cx="2182813" cy="2054225"/>
          </a:xfrm>
          <a:prstGeom prst="rect">
            <a:avLst/>
          </a:prstGeom>
          <a:noFill/>
          <a:ln>
            <a:noFill/>
          </a:ln>
          <a:effectLst/>
        </p:spPr>
      </p:pic>
      <p:grpSp>
        <p:nvGrpSpPr>
          <p:cNvPr id="3" name="Группа 2"/>
          <p:cNvGrpSpPr/>
          <p:nvPr/>
        </p:nvGrpSpPr>
        <p:grpSpPr bwMode="auto">
          <a:xfrm>
            <a:off x="6240151" y="3452472"/>
            <a:ext cx="2004257" cy="2766931"/>
            <a:chOff x="6125145" y="3230884"/>
            <a:chExt cx="1830805" cy="2646387"/>
          </a:xfrm>
        </p:grpSpPr>
        <p:sp>
          <p:nvSpPr>
            <p:cNvPr id="16" name="Прямоугольник 15"/>
            <p:cNvSpPr/>
            <p:nvPr/>
          </p:nvSpPr>
          <p:spPr bwMode="auto">
            <a:xfrm>
              <a:off x="6125145" y="3230884"/>
              <a:ext cx="1830805" cy="2646387"/>
            </a:xfrm>
            <a:prstGeom prst="rect">
              <a:avLst/>
            </a:prstGeom>
            <a:solidFill>
              <a:srgbClr val="663300"/>
            </a:solidFill>
            <a:ln>
              <a:solidFill>
                <a:srgbClr val="CC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3200"/>
            </a:p>
          </p:txBody>
        </p:sp>
        <p:pic>
          <p:nvPicPr>
            <p:cNvPr id="9222" name="Picture 6" descr="https://dorznak196.ru/wp-content/uploads/2020/03/5.22.png"/>
            <p:cNvPicPr>
              <a:picLocks noChangeAspect="1" noChangeArrowheads="1"/>
            </p:cNvPicPr>
            <p:nvPr/>
          </p:nvPicPr>
          <p:blipFill>
            <a:blip r:embed="rId6"/>
            <a:srcRect l="16570" t="1276" r="17500" b="-1275"/>
            <a:stretch/>
          </p:blipFill>
          <p:spPr bwMode="auto">
            <a:xfrm>
              <a:off x="6212668" y="3344386"/>
              <a:ext cx="1655758" cy="251139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honoteka.org/uploads/posts/2021-05/1621039435_6-phonoteka_org-p-dorozhnaya-bezopasnost-fon-7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212008" cy="6904945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 lvl="0">
              <a:defRPr/>
            </a:pPr>
            <a:r>
              <a:rPr lang="ru-RU" sz="4000" b="1">
                <a:solidFill>
                  <a:srgbClr val="663300"/>
                </a:solidFill>
                <a:latin typeface="Wonderland Stars"/>
                <a:ea typeface="Arial"/>
                <a:cs typeface="Arial"/>
              </a:rPr>
              <a:t>Дорожные   знаки </a:t>
            </a:r>
            <a:r>
              <a:rPr lang="ru-RU" sz="4000" b="1">
                <a:solidFill>
                  <a:srgbClr val="663300"/>
                </a:solidFill>
                <a:latin typeface="Wonderland Stars"/>
                <a:ea typeface="Arial"/>
                <a:cs typeface="Arial"/>
              </a:rPr>
              <a:t> </a:t>
            </a:r>
            <a:r>
              <a:rPr lang="ru-RU" sz="6600">
                <a:latin typeface="Majestic X"/>
              </a:rPr>
              <a:t>5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1115616" y="1412776"/>
            <a:ext cx="5223043" cy="4525963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sz="2400" b="1">
                <a:solidFill>
                  <a:srgbClr val="FF0000"/>
                </a:solidFill>
                <a:latin typeface="Times New Roman"/>
                <a:cs typeface="Times New Roman"/>
              </a:rPr>
              <a:t>Знак </a:t>
            </a:r>
            <a:endParaRPr lang="ru-RU" sz="2400" b="1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0" indent="0">
              <a:buNone/>
              <a:defRPr/>
            </a:pPr>
            <a:r>
              <a:rPr lang="ru-RU" sz="2400" b="1">
                <a:solidFill>
                  <a:srgbClr val="FF0000"/>
                </a:solidFill>
                <a:latin typeface="Times New Roman"/>
                <a:cs typeface="Times New Roman"/>
              </a:rPr>
              <a:t>«</a:t>
            </a:r>
            <a:r>
              <a:rPr lang="ru-RU" sz="2400" b="1">
                <a:solidFill>
                  <a:srgbClr val="FF0000"/>
                </a:solidFill>
                <a:latin typeface="Times New Roman"/>
                <a:cs typeface="Times New Roman"/>
              </a:rPr>
              <a:t>Движение пешеходов запрещено</a:t>
            </a:r>
            <a:r>
              <a:rPr lang="ru-RU" sz="2400" b="1">
                <a:solidFill>
                  <a:srgbClr val="FF0000"/>
                </a:solidFill>
                <a:latin typeface="Times New Roman"/>
                <a:cs typeface="Times New Roman"/>
              </a:rPr>
              <a:t>»:</a:t>
            </a:r>
            <a:endParaRPr/>
          </a:p>
          <a:p>
            <a:pPr marL="0" indent="0">
              <a:buNone/>
              <a:defRPr/>
            </a:pPr>
            <a:r>
              <a:rPr lang="ru-RU" sz="2400">
                <a:solidFill>
                  <a:srgbClr val="000000"/>
                </a:solidFill>
                <a:latin typeface="Times New Roman"/>
                <a:cs typeface="Times New Roman"/>
              </a:rPr>
              <a:t>В </a:t>
            </a:r>
            <a:r>
              <a:rPr lang="ru-RU" sz="2400">
                <a:solidFill>
                  <a:srgbClr val="000000"/>
                </a:solidFill>
                <a:latin typeface="Times New Roman"/>
                <a:cs typeface="Times New Roman"/>
              </a:rPr>
              <a:t>дождь и в ясную погоду</a:t>
            </a:r>
            <a:br>
              <a:rPr lang="ru-RU" sz="240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ru-RU" sz="2400">
                <a:solidFill>
                  <a:srgbClr val="000000"/>
                </a:solidFill>
                <a:latin typeface="Times New Roman"/>
                <a:cs typeface="Times New Roman"/>
              </a:rPr>
              <a:t>Здесь не ходят пешеходы.</a:t>
            </a:r>
            <a:br>
              <a:rPr lang="ru-RU" sz="240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ru-RU" sz="2400">
                <a:solidFill>
                  <a:srgbClr val="000000"/>
                </a:solidFill>
                <a:latin typeface="Times New Roman"/>
                <a:cs typeface="Times New Roman"/>
              </a:rPr>
              <a:t>Говорит им знак одно:</a:t>
            </a:r>
            <a:br>
              <a:rPr lang="ru-RU" sz="240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ru-RU" sz="2400">
                <a:solidFill>
                  <a:srgbClr val="000000"/>
                </a:solidFill>
                <a:latin typeface="Times New Roman"/>
                <a:cs typeface="Times New Roman"/>
              </a:rPr>
              <a:t>«Вам ходить запрещено!»</a:t>
            </a:r>
            <a:endParaRPr/>
          </a:p>
          <a:p>
            <a:pPr marL="0" indent="0">
              <a:buNone/>
              <a:defRPr/>
            </a:pPr>
            <a:endParaRPr lang="ru-RU"/>
          </a:p>
        </p:txBody>
      </p:sp>
      <p:sp>
        <p:nvSpPr>
          <p:cNvPr id="4" name="Стрелка вверх 3">
            <a:hlinkClick r:id="rId3" action="ppaction://hlinksldjump"/>
          </p:cNvPr>
          <p:cNvSpPr/>
          <p:nvPr/>
        </p:nvSpPr>
        <p:spPr bwMode="auto">
          <a:xfrm>
            <a:off x="7929554" y="3140968"/>
            <a:ext cx="1214446" cy="1643074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6633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242" name="Picture 2" descr="https://fsd.multiurok.ru/html/2020/10/12/s_5f84474b5f128/1537370_8.jpe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4860032" y="3476813"/>
            <a:ext cx="2630755" cy="263075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33338" y="-20638"/>
            <a:ext cx="9212263" cy="690721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170" name="Rectangle 2"/>
          <p:cNvSpPr>
            <a:spLocks noChangeArrowheads="1" noGrp="1"/>
          </p:cNvSpPr>
          <p:nvPr>
            <p:ph type="title"/>
          </p:nvPr>
        </p:nvSpPr>
        <p:spPr bwMode="auto">
          <a:xfrm>
            <a:off x="457993" y="548680"/>
            <a:ext cx="8229600" cy="10527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b="1">
                <a:solidFill>
                  <a:srgbClr val="663300"/>
                </a:solidFill>
                <a:latin typeface="Wonderland Stars"/>
              </a:rPr>
              <a:t>Пешеход    </a:t>
            </a:r>
            <a:r>
              <a:rPr lang="ru-RU" sz="3600" b="1">
                <a:latin typeface="Majestic X"/>
              </a:rPr>
              <a:t>1</a:t>
            </a:r>
            <a:endParaRPr/>
          </a:p>
        </p:txBody>
      </p:sp>
      <p:sp>
        <p:nvSpPr>
          <p:cNvPr id="7171" name="Rectangle 3"/>
          <p:cNvSpPr>
            <a:spLocks noChangeArrowheads="1" noGrp="1"/>
          </p:cNvSpPr>
          <p:nvPr>
            <p:ph idx="1"/>
          </p:nvPr>
        </p:nvSpPr>
        <p:spPr bwMode="auto">
          <a:xfrm>
            <a:off x="1115616" y="1384077"/>
            <a:ext cx="6624736" cy="1108075"/>
          </a:xfrm>
        </p:spPr>
        <p:txBody>
          <a:bodyPr/>
          <a:lstStyle/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Когда нужно соблюдать правила дорожного движения?</a:t>
            </a:r>
            <a:endParaRPr/>
          </a:p>
        </p:txBody>
      </p:sp>
      <p:sp>
        <p:nvSpPr>
          <p:cNvPr id="9" name="Прямоугольник 8">
            <a:hlinkClick r:id="" action="ppaction://hlinkshowjump?jump=nextslide"/>
          </p:cNvPr>
          <p:cNvSpPr/>
          <p:nvPr/>
        </p:nvSpPr>
        <p:spPr bwMode="auto">
          <a:xfrm>
            <a:off x="2267744" y="4188363"/>
            <a:ext cx="2643188" cy="1285875"/>
          </a:xfrm>
          <a:prstGeom prst="rect">
            <a:avLst/>
          </a:prstGeom>
          <a:solidFill>
            <a:srgbClr val="CC9900"/>
          </a:solidFill>
          <a:ln>
            <a:solidFill>
              <a:srgbClr val="66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>
                <a:latin typeface="Times New Roman"/>
                <a:cs typeface="Times New Roman"/>
              </a:rPr>
              <a:t>Всегда</a:t>
            </a:r>
            <a:endParaRPr lang="ru-RU" sz="3200">
              <a:latin typeface="Times New Roman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115616" y="2564904"/>
            <a:ext cx="3096344" cy="1285875"/>
          </a:xfrm>
          <a:prstGeom prst="rect">
            <a:avLst/>
          </a:prstGeom>
          <a:solidFill>
            <a:srgbClr val="CC9900"/>
          </a:solidFill>
          <a:ln>
            <a:solidFill>
              <a:srgbClr val="66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>
                <a:latin typeface="Times New Roman"/>
                <a:cs typeface="Times New Roman"/>
              </a:rPr>
              <a:t>В темное время суток</a:t>
            </a:r>
            <a:endParaRPr lang="ru-RU" sz="2800">
              <a:latin typeface="Times New Roman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4716016" y="2492896"/>
            <a:ext cx="3219251" cy="1285875"/>
          </a:xfrm>
          <a:prstGeom prst="rect">
            <a:avLst/>
          </a:prstGeom>
          <a:solidFill>
            <a:srgbClr val="CC9900"/>
          </a:solidFill>
          <a:ln>
            <a:solidFill>
              <a:srgbClr val="66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>
                <a:latin typeface="Times New Roman"/>
                <a:cs typeface="Times New Roman"/>
              </a:rPr>
              <a:t>Когда вблизи находится инспектор ГИБДД</a:t>
            </a:r>
            <a:endParaRPr lang="ru-RU" sz="2800">
              <a:latin typeface="Times New Roman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5637471" y="4188362"/>
            <a:ext cx="2643188" cy="1285875"/>
          </a:xfrm>
          <a:prstGeom prst="rect">
            <a:avLst/>
          </a:prstGeom>
          <a:solidFill>
            <a:srgbClr val="CC9900"/>
          </a:solidFill>
          <a:ln>
            <a:solidFill>
              <a:srgbClr val="66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>
                <a:latin typeface="Times New Roman"/>
                <a:cs typeface="Times New Roman"/>
              </a:rPr>
              <a:t>В</a:t>
            </a:r>
            <a:r>
              <a:rPr lang="ru-RU" sz="3200">
                <a:latin typeface="Times New Roman"/>
                <a:cs typeface="Times New Roman"/>
              </a:rPr>
              <a:t> </a:t>
            </a:r>
            <a:r>
              <a:rPr lang="ru-RU" sz="3200">
                <a:latin typeface="Times New Roman"/>
                <a:cs typeface="Times New Roman"/>
              </a:rPr>
              <a:t>светлое время суток</a:t>
            </a:r>
            <a:endParaRPr lang="ru-RU" sz="32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33338" y="-20638"/>
            <a:ext cx="9212263" cy="690721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 bwMode="auto">
          <a:xfrm>
            <a:off x="457993" y="476672"/>
            <a:ext cx="8229600" cy="1143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 sz="3600" b="1">
                <a:solidFill>
                  <a:srgbClr val="663300"/>
                </a:solidFill>
                <a:latin typeface="Wonderland Stars"/>
              </a:rPr>
              <a:t>Пешеход    </a:t>
            </a:r>
            <a:r>
              <a:rPr lang="ru-RU" sz="3600" b="1">
                <a:solidFill>
                  <a:prstClr val="black"/>
                </a:solidFill>
                <a:latin typeface="Majestic X"/>
              </a:rPr>
              <a:t>1</a:t>
            </a:r>
            <a:endParaRPr lang="ru-RU" sz="6600">
              <a:latin typeface="Majestic X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1115616" y="1482215"/>
            <a:ext cx="6583887" cy="4525963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/>
              <a:t>ОТВЕТ:   </a:t>
            </a:r>
            <a:endParaRPr/>
          </a:p>
          <a:p>
            <a:pPr algn="ctr">
              <a:buNone/>
              <a:defRPr/>
            </a:pPr>
            <a:r>
              <a:rPr lang="ru-RU"/>
              <a:t>Правила дорожного движения нужно соблюдать </a:t>
            </a:r>
            <a:r>
              <a:rPr lang="ru-RU">
                <a:solidFill>
                  <a:srgbClr val="FF0000"/>
                </a:solidFill>
              </a:rPr>
              <a:t>ВСЕГДА!</a:t>
            </a:r>
            <a:endParaRPr lang="ru-RU">
              <a:solidFill>
                <a:srgbClr val="FF0000"/>
              </a:solidFill>
            </a:endParaRPr>
          </a:p>
          <a:p>
            <a:pPr>
              <a:defRPr/>
            </a:pPr>
            <a:endParaRPr lang="ru-RU"/>
          </a:p>
        </p:txBody>
      </p:sp>
      <p:sp>
        <p:nvSpPr>
          <p:cNvPr id="4" name="Стрелка вверх 3">
            <a:hlinkClick r:id="rId3" action="ppaction://hlinksldjump"/>
          </p:cNvPr>
          <p:cNvSpPr/>
          <p:nvPr/>
        </p:nvSpPr>
        <p:spPr bwMode="auto">
          <a:xfrm>
            <a:off x="6876256" y="4365104"/>
            <a:ext cx="1214446" cy="1643074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6633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33338" y="-20638"/>
            <a:ext cx="9212263" cy="690721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170" name="Rectangle 2"/>
          <p:cNvSpPr>
            <a:spLocks noChangeArrowheads="1" noGrp="1"/>
          </p:cNvSpPr>
          <p:nvPr>
            <p:ph type="title"/>
          </p:nvPr>
        </p:nvSpPr>
        <p:spPr bwMode="auto">
          <a:xfrm>
            <a:off x="457993" y="260648"/>
            <a:ext cx="8229600" cy="1143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 sz="3600" b="1">
                <a:solidFill>
                  <a:srgbClr val="663300"/>
                </a:solidFill>
                <a:latin typeface="Wonderland Stars"/>
              </a:rPr>
              <a:t>Пешеход    </a:t>
            </a:r>
            <a:r>
              <a:rPr lang="ru-RU" sz="3600" b="1">
                <a:solidFill>
                  <a:prstClr val="black"/>
                </a:solidFill>
                <a:latin typeface="Majestic X"/>
              </a:rPr>
              <a:t>2</a:t>
            </a:r>
            <a:endParaRPr lang="ru-RU" sz="3600">
              <a:latin typeface="Majestic X"/>
            </a:endParaRPr>
          </a:p>
        </p:txBody>
      </p:sp>
      <p:sp>
        <p:nvSpPr>
          <p:cNvPr id="7171" name="Rectangle 3"/>
          <p:cNvSpPr>
            <a:spLocks noChangeArrowheads="1" noGrp="1"/>
          </p:cNvSpPr>
          <p:nvPr>
            <p:ph idx="1"/>
          </p:nvPr>
        </p:nvSpPr>
        <p:spPr bwMode="auto">
          <a:xfrm>
            <a:off x="955166" y="1196752"/>
            <a:ext cx="6624736" cy="11080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/>
              <a:t>В какие игры можно играть на проезжей части?</a:t>
            </a:r>
            <a:endParaRPr/>
          </a:p>
        </p:txBody>
      </p:sp>
      <p:sp>
        <p:nvSpPr>
          <p:cNvPr id="9" name="Прямоугольник 8">
            <a:hlinkClick r:id="" action="ppaction://hlinkshowjump?jump=nextslide"/>
          </p:cNvPr>
          <p:cNvSpPr/>
          <p:nvPr/>
        </p:nvSpPr>
        <p:spPr bwMode="auto">
          <a:xfrm>
            <a:off x="4910931" y="2564904"/>
            <a:ext cx="2643188" cy="1285875"/>
          </a:xfrm>
          <a:prstGeom prst="rect">
            <a:avLst/>
          </a:prstGeom>
          <a:solidFill>
            <a:srgbClr val="CC9900"/>
          </a:solidFill>
          <a:ln>
            <a:solidFill>
              <a:srgbClr val="66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>
                <a:latin typeface="Times New Roman"/>
                <a:cs typeface="Times New Roman"/>
              </a:rPr>
              <a:t>Играть запрещено</a:t>
            </a:r>
            <a:endParaRPr lang="ru-RU" sz="2800">
              <a:latin typeface="Times New Roman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259632" y="2564904"/>
            <a:ext cx="2880320" cy="1285875"/>
          </a:xfrm>
          <a:prstGeom prst="rect">
            <a:avLst/>
          </a:prstGeom>
          <a:solidFill>
            <a:srgbClr val="CC9900"/>
          </a:solidFill>
          <a:ln>
            <a:solidFill>
              <a:srgbClr val="66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>
                <a:latin typeface="Times New Roman"/>
                <a:cs typeface="Times New Roman"/>
              </a:rPr>
              <a:t>Малоподвижные игры</a:t>
            </a:r>
            <a:endParaRPr lang="ru-RU" sz="2800">
              <a:latin typeface="Times New Roman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2267744" y="4221088"/>
            <a:ext cx="2643187" cy="1285875"/>
          </a:xfrm>
          <a:prstGeom prst="rect">
            <a:avLst/>
          </a:prstGeom>
          <a:solidFill>
            <a:srgbClr val="CC9900"/>
          </a:solidFill>
          <a:ln>
            <a:solidFill>
              <a:srgbClr val="66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>
                <a:latin typeface="Times New Roman"/>
                <a:cs typeface="Times New Roman"/>
              </a:rPr>
              <a:t>Настольные игры</a:t>
            </a:r>
            <a:endParaRPr lang="ru-RU" sz="2800">
              <a:latin typeface="Times New Roman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5580112" y="4188927"/>
            <a:ext cx="2643188" cy="1285875"/>
          </a:xfrm>
          <a:prstGeom prst="rect">
            <a:avLst/>
          </a:prstGeom>
          <a:solidFill>
            <a:srgbClr val="CC9900"/>
          </a:solidFill>
          <a:ln>
            <a:solidFill>
              <a:srgbClr val="66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>
                <a:solidFill>
                  <a:schemeClr val="bg1"/>
                </a:solidFill>
                <a:latin typeface="Times New Roman"/>
                <a:cs typeface="Times New Roman"/>
              </a:rPr>
              <a:t>Активные игры</a:t>
            </a:r>
            <a:endParaRPr lang="ru-RU" sz="28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honoteka.org/uploads/posts/2021-05/1621039435_6-phonoteka_org-p-dorozhnaya-bezopasnost-fon-7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212008" cy="6904945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 lvl="0">
              <a:defRPr/>
            </a:pPr>
            <a:r>
              <a:rPr lang="ru-RU" sz="3600" b="1">
                <a:solidFill>
                  <a:srgbClr val="663300"/>
                </a:solidFill>
                <a:latin typeface="Wonderland Stars"/>
              </a:rPr>
              <a:t>Пешеход    </a:t>
            </a:r>
            <a:r>
              <a:rPr lang="ru-RU" sz="3600" b="1">
                <a:solidFill>
                  <a:prstClr val="black"/>
                </a:solidFill>
                <a:latin typeface="Majestic X"/>
              </a:rPr>
              <a:t>2</a:t>
            </a:r>
            <a:endParaRPr lang="ru-RU" sz="6600">
              <a:latin typeface="Majestic X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1259632" y="1600200"/>
            <a:ext cx="6048672" cy="4525963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/>
              <a:t>ОТВЕТ:</a:t>
            </a:r>
            <a:endParaRPr/>
          </a:p>
          <a:p>
            <a:pPr algn="ctr">
              <a:buNone/>
              <a:defRPr/>
            </a:pPr>
            <a:r>
              <a:rPr lang="ru-RU"/>
              <a:t>На проезжей части играть </a:t>
            </a:r>
            <a:r>
              <a:rPr lang="ru-RU">
                <a:solidFill>
                  <a:srgbClr val="FF0000"/>
                </a:solidFill>
              </a:rPr>
              <a:t>ЗАПРЕЩЕНО!</a:t>
            </a:r>
            <a:endParaRPr lang="ru-RU">
              <a:solidFill>
                <a:srgbClr val="FF0000"/>
              </a:solidFill>
            </a:endParaRPr>
          </a:p>
          <a:p>
            <a:pPr algn="ctr">
              <a:defRPr/>
            </a:pPr>
            <a:endParaRPr lang="ru-RU"/>
          </a:p>
        </p:txBody>
      </p:sp>
      <p:sp>
        <p:nvSpPr>
          <p:cNvPr id="4" name="Стрелка вверх 3">
            <a:hlinkClick r:id="rId3" action="ppaction://hlinksldjump"/>
          </p:cNvPr>
          <p:cNvSpPr/>
          <p:nvPr/>
        </p:nvSpPr>
        <p:spPr bwMode="auto">
          <a:xfrm>
            <a:off x="6876256" y="4509120"/>
            <a:ext cx="1214446" cy="1643074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6633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phonoteka.org/uploads/posts/2021-05/1621039435_6-phonoteka_org-p-dorozhnaya-bezopasnost-fon-7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212008" cy="6904945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ChangeArrowheads="1" noGrp="1"/>
          </p:cNvSpPr>
          <p:nvPr>
            <p:ph type="title"/>
          </p:nvPr>
        </p:nvSpPr>
        <p:spPr bwMode="auto">
          <a:xfrm>
            <a:off x="491204" y="260648"/>
            <a:ext cx="8229600" cy="1143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 sz="3600" b="1">
                <a:solidFill>
                  <a:srgbClr val="663300"/>
                </a:solidFill>
                <a:latin typeface="Wonderland Stars"/>
              </a:rPr>
              <a:t>Пешеход    </a:t>
            </a:r>
            <a:r>
              <a:rPr lang="ru-RU" sz="3600" b="1">
                <a:solidFill>
                  <a:prstClr val="black"/>
                </a:solidFill>
                <a:latin typeface="Majestic X"/>
              </a:rPr>
              <a:t>3</a:t>
            </a:r>
            <a:endParaRPr lang="ru-RU" sz="5400">
              <a:latin typeface="Majestic X"/>
            </a:endParaRPr>
          </a:p>
        </p:txBody>
      </p:sp>
      <p:sp>
        <p:nvSpPr>
          <p:cNvPr id="7171" name="Rectangle 3"/>
          <p:cNvSpPr>
            <a:spLocks noChangeArrowheads="1" noGrp="1"/>
          </p:cNvSpPr>
          <p:nvPr>
            <p:ph idx="1"/>
          </p:nvPr>
        </p:nvSpPr>
        <p:spPr bwMode="auto">
          <a:xfrm>
            <a:off x="1004281" y="1196752"/>
            <a:ext cx="6675635" cy="1108075"/>
          </a:xfrm>
        </p:spPr>
        <p:txBody>
          <a:bodyPr>
            <a:normAutofit/>
          </a:bodyPr>
          <a:lstStyle/>
          <a:p>
            <a:pPr>
              <a:buClr>
                <a:schemeClr val="hlink"/>
              </a:buClr>
              <a:buSzPct val="90000"/>
              <a:defRPr/>
            </a:pPr>
            <a:r>
              <a:rPr lang="ru-RU">
                <a:latin typeface="Times New Roman"/>
                <a:cs typeface="Times New Roman"/>
              </a:rPr>
              <a:t>    Сколько сигналов имеет светофор для пешеходов?</a:t>
            </a:r>
            <a:endParaRPr lang="ru-RU">
              <a:latin typeface="Times New Roman"/>
              <a:cs typeface="Times New Roman"/>
            </a:endParaRPr>
          </a:p>
        </p:txBody>
      </p:sp>
      <p:sp>
        <p:nvSpPr>
          <p:cNvPr id="9" name="Прямоугольник 8">
            <a:hlinkClick r:id="" action="ppaction://hlinkshowjump?jump=nextslide"/>
          </p:cNvPr>
          <p:cNvSpPr/>
          <p:nvPr/>
        </p:nvSpPr>
        <p:spPr bwMode="auto">
          <a:xfrm>
            <a:off x="5580112" y="4160462"/>
            <a:ext cx="2643188" cy="1285875"/>
          </a:xfrm>
          <a:prstGeom prst="rect">
            <a:avLst/>
          </a:prstGeom>
          <a:solidFill>
            <a:srgbClr val="CC9900"/>
          </a:solidFill>
          <a:ln>
            <a:solidFill>
              <a:srgbClr val="66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/>
              <a:t>Два</a:t>
            </a:r>
            <a:endParaRPr lang="ru-RU" sz="320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475656" y="2564904"/>
            <a:ext cx="2643188" cy="1285875"/>
          </a:xfrm>
          <a:prstGeom prst="rect">
            <a:avLst/>
          </a:prstGeom>
          <a:solidFill>
            <a:srgbClr val="CC9900"/>
          </a:solidFill>
          <a:ln>
            <a:solidFill>
              <a:srgbClr val="66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/>
              <a:t>Один</a:t>
            </a:r>
            <a:endParaRPr lang="ru-RU" sz="280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4978933" y="2564904"/>
            <a:ext cx="2643187" cy="1285875"/>
          </a:xfrm>
          <a:prstGeom prst="rect">
            <a:avLst/>
          </a:prstGeom>
          <a:solidFill>
            <a:srgbClr val="CC9900"/>
          </a:solidFill>
          <a:ln>
            <a:solidFill>
              <a:srgbClr val="66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/>
              <a:t>Три</a:t>
            </a:r>
            <a:endParaRPr lang="ru-RU" sz="3200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335745" y="4160462"/>
            <a:ext cx="2643188" cy="1285875"/>
          </a:xfrm>
          <a:prstGeom prst="rect">
            <a:avLst/>
          </a:prstGeom>
          <a:solidFill>
            <a:srgbClr val="CC9900"/>
          </a:solidFill>
          <a:ln>
            <a:solidFill>
              <a:srgbClr val="66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/>
              <a:t>Ни одного</a:t>
            </a:r>
            <a:endParaRPr lang="ru-RU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33338" y="-20638"/>
            <a:ext cx="9212263" cy="690721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 lvl="0">
              <a:defRPr/>
            </a:pPr>
            <a:r>
              <a:rPr lang="ru-RU" sz="3600" b="1">
                <a:solidFill>
                  <a:srgbClr val="663300"/>
                </a:solidFill>
                <a:latin typeface="Wonderland Stars"/>
              </a:rPr>
              <a:t>Пешеход    </a:t>
            </a:r>
            <a:r>
              <a:rPr lang="ru-RU" sz="3600" b="1">
                <a:solidFill>
                  <a:prstClr val="black"/>
                </a:solidFill>
                <a:latin typeface="Majestic X"/>
              </a:rPr>
              <a:t>3</a:t>
            </a:r>
            <a:endParaRPr lang="ru-RU" sz="6600">
              <a:latin typeface="Majestic X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1259632" y="1340768"/>
            <a:ext cx="5976664" cy="4785395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/>
              <a:t>ОТВЕТ:</a:t>
            </a:r>
            <a:endParaRPr/>
          </a:p>
          <a:p>
            <a:pPr algn="ctr">
              <a:buNone/>
              <a:defRPr/>
            </a:pPr>
            <a:r>
              <a:rPr lang="ru-RU"/>
              <a:t>Светофор для пешеходов имеет </a:t>
            </a:r>
            <a:r>
              <a:rPr lang="ru-RU">
                <a:solidFill>
                  <a:srgbClr val="FF0000"/>
                </a:solidFill>
              </a:rPr>
              <a:t>2 сигнала </a:t>
            </a:r>
            <a:endParaRPr lang="ru-RU">
              <a:solidFill>
                <a:srgbClr val="FF0000"/>
              </a:solidFill>
            </a:endParaRPr>
          </a:p>
          <a:p>
            <a:pPr>
              <a:defRPr/>
            </a:pPr>
            <a:endParaRPr lang="ru-RU"/>
          </a:p>
        </p:txBody>
      </p:sp>
      <p:sp>
        <p:nvSpPr>
          <p:cNvPr id="4" name="Стрелка вверх 3">
            <a:hlinkClick r:id="rId3" action="ppaction://hlinksldjump"/>
          </p:cNvPr>
          <p:cNvSpPr/>
          <p:nvPr/>
        </p:nvSpPr>
        <p:spPr bwMode="auto">
          <a:xfrm>
            <a:off x="6948264" y="4546498"/>
            <a:ext cx="1214446" cy="1643074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6633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1266" name="Picture 2" descr="https://i.pinimg.com/originals/0f/2c/4c/0f2c4c88d7d30797fdd4ef6c7cfe300b.jp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2483768" y="3358146"/>
            <a:ext cx="3588629" cy="271763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33338" y="-20638"/>
            <a:ext cx="9212263" cy="690721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170" name="Rectangle 2"/>
          <p:cNvSpPr>
            <a:spLocks noChangeArrowheads="1" noGrp="1"/>
          </p:cNvSpPr>
          <p:nvPr>
            <p:ph type="title"/>
          </p:nvPr>
        </p:nvSpPr>
        <p:spPr bwMode="auto">
          <a:xfrm>
            <a:off x="457993" y="188640"/>
            <a:ext cx="8229600" cy="1143000"/>
          </a:xfrm>
        </p:spPr>
        <p:txBody>
          <a:bodyPr/>
          <a:lstStyle/>
          <a:p>
            <a:pPr lvl="0">
              <a:defRPr/>
            </a:pPr>
            <a:r>
              <a:rPr lang="ru-RU" sz="3600" b="1">
                <a:solidFill>
                  <a:srgbClr val="663300"/>
                </a:solidFill>
                <a:latin typeface="Wonderland Stars"/>
              </a:rPr>
              <a:t>Пешеход    </a:t>
            </a:r>
            <a:r>
              <a:rPr lang="ru-RU" sz="3600" b="1">
                <a:solidFill>
                  <a:prstClr val="black"/>
                </a:solidFill>
                <a:latin typeface="Majestic X"/>
              </a:rPr>
              <a:t>4</a:t>
            </a:r>
            <a:endParaRPr lang="ru-RU" sz="5400">
              <a:latin typeface="Majestic X"/>
            </a:endParaRPr>
          </a:p>
        </p:txBody>
      </p:sp>
      <p:sp>
        <p:nvSpPr>
          <p:cNvPr id="7171" name="Rectangle 3"/>
          <p:cNvSpPr>
            <a:spLocks noChangeArrowheads="1" noGrp="1"/>
          </p:cNvSpPr>
          <p:nvPr>
            <p:ph idx="1"/>
          </p:nvPr>
        </p:nvSpPr>
        <p:spPr bwMode="auto">
          <a:xfrm>
            <a:off x="889038" y="1124744"/>
            <a:ext cx="6747643" cy="11080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>
                <a:latin typeface="Times New Roman"/>
                <a:cs typeface="Times New Roman"/>
              </a:rPr>
              <a:t>Какие пешеходные переходы бывают?</a:t>
            </a:r>
            <a:endParaRPr/>
          </a:p>
        </p:txBody>
      </p:sp>
      <p:sp>
        <p:nvSpPr>
          <p:cNvPr id="9" name="Прямоугольник 8">
            <a:hlinkClick r:id="" action="ppaction://hlinkshowjump?jump=nextslide"/>
          </p:cNvPr>
          <p:cNvSpPr/>
          <p:nvPr/>
        </p:nvSpPr>
        <p:spPr bwMode="auto">
          <a:xfrm>
            <a:off x="2216844" y="4145947"/>
            <a:ext cx="2643188" cy="1285875"/>
          </a:xfrm>
          <a:prstGeom prst="rect">
            <a:avLst/>
          </a:prstGeom>
          <a:solidFill>
            <a:srgbClr val="CC9900"/>
          </a:solidFill>
          <a:ln>
            <a:solidFill>
              <a:srgbClr val="66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/>
              <a:t>Все ответы верны</a:t>
            </a:r>
            <a:endParaRPr lang="ru-RU" sz="320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619672" y="2492896"/>
            <a:ext cx="2643188" cy="1285875"/>
          </a:xfrm>
          <a:prstGeom prst="rect">
            <a:avLst/>
          </a:prstGeom>
          <a:solidFill>
            <a:srgbClr val="CC9900"/>
          </a:solidFill>
          <a:ln>
            <a:solidFill>
              <a:srgbClr val="66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/>
              <a:t>Наземные</a:t>
            </a:r>
            <a:endParaRPr lang="ru-RU" sz="2800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4860032" y="2492895"/>
            <a:ext cx="2643187" cy="1285875"/>
          </a:xfrm>
          <a:prstGeom prst="rect">
            <a:avLst/>
          </a:prstGeom>
          <a:solidFill>
            <a:srgbClr val="CC9900"/>
          </a:solidFill>
          <a:ln>
            <a:solidFill>
              <a:srgbClr val="66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/>
              <a:t>Подземные</a:t>
            </a:r>
            <a:endParaRPr lang="ru-RU" sz="3200" b="1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5508104" y="4156764"/>
            <a:ext cx="2643188" cy="1285875"/>
          </a:xfrm>
          <a:prstGeom prst="rect">
            <a:avLst/>
          </a:prstGeom>
          <a:solidFill>
            <a:srgbClr val="CC9900"/>
          </a:solidFill>
          <a:ln>
            <a:solidFill>
              <a:srgbClr val="66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/>
              <a:t>Надземные</a:t>
            </a:r>
            <a:endParaRPr lang="ru-RU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funart.pro/uploads/posts/2020-04/1586535341_15-p-foni-dlya-prezentatsii-po-pdd-45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6768" y="0"/>
            <a:ext cx="9144000" cy="6853968"/>
          </a:xfrm>
          <a:prstGeom prst="rect">
            <a:avLst/>
          </a:prstGeom>
          <a:noFill/>
        </p:spPr>
      </p:pic>
      <p:sp>
        <p:nvSpPr>
          <p:cNvPr id="3" name="Прямоугольник 2">
            <a:hlinkClick r:id="rId3" action="ppaction://hlinksldjump"/>
          </p:cNvPr>
          <p:cNvSpPr/>
          <p:nvPr/>
        </p:nvSpPr>
        <p:spPr bwMode="auto">
          <a:xfrm>
            <a:off x="4643470" y="868867"/>
            <a:ext cx="642942" cy="428628"/>
          </a:xfrm>
          <a:prstGeom prst="rect">
            <a:avLst/>
          </a:prstGeom>
          <a:solidFill>
            <a:srgbClr val="6633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1</a:t>
            </a:r>
            <a:endParaRPr lang="ru-RU"/>
          </a:p>
        </p:txBody>
      </p:sp>
      <p:sp>
        <p:nvSpPr>
          <p:cNvPr id="5" name="Прямоугольник 4">
            <a:hlinkClick r:id="rId4" action="ppaction://hlinksldjump"/>
          </p:cNvPr>
          <p:cNvSpPr/>
          <p:nvPr/>
        </p:nvSpPr>
        <p:spPr bwMode="auto">
          <a:xfrm>
            <a:off x="5357818" y="857232"/>
            <a:ext cx="642942" cy="428628"/>
          </a:xfrm>
          <a:prstGeom prst="rect">
            <a:avLst/>
          </a:prstGeom>
          <a:solidFill>
            <a:srgbClr val="6633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2</a:t>
            </a:r>
            <a:endParaRPr lang="ru-RU"/>
          </a:p>
        </p:txBody>
      </p:sp>
      <p:sp>
        <p:nvSpPr>
          <p:cNvPr id="6" name="Прямоугольник 5">
            <a:hlinkClick r:id="rId5" action="ppaction://hlinksldjump"/>
          </p:cNvPr>
          <p:cNvSpPr/>
          <p:nvPr/>
        </p:nvSpPr>
        <p:spPr bwMode="auto">
          <a:xfrm>
            <a:off x="6072198" y="857232"/>
            <a:ext cx="642942" cy="428628"/>
          </a:xfrm>
          <a:prstGeom prst="rect">
            <a:avLst/>
          </a:prstGeom>
          <a:solidFill>
            <a:srgbClr val="6633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3</a:t>
            </a:r>
            <a:endParaRPr lang="ru-RU"/>
          </a:p>
        </p:txBody>
      </p:sp>
      <p:sp>
        <p:nvSpPr>
          <p:cNvPr id="7" name="Прямоугольник 6">
            <a:hlinkClick r:id="rId6" action="ppaction://hlinksldjump"/>
          </p:cNvPr>
          <p:cNvSpPr/>
          <p:nvPr/>
        </p:nvSpPr>
        <p:spPr bwMode="auto">
          <a:xfrm>
            <a:off x="6786578" y="857232"/>
            <a:ext cx="642942" cy="428628"/>
          </a:xfrm>
          <a:prstGeom prst="rect">
            <a:avLst/>
          </a:prstGeom>
          <a:solidFill>
            <a:srgbClr val="6633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4</a:t>
            </a:r>
            <a:endParaRPr lang="ru-RU"/>
          </a:p>
        </p:txBody>
      </p:sp>
      <p:sp>
        <p:nvSpPr>
          <p:cNvPr id="13" name="Прямоугольник 12">
            <a:hlinkClick r:id="rId7" action="ppaction://hlinksldjump"/>
          </p:cNvPr>
          <p:cNvSpPr/>
          <p:nvPr/>
        </p:nvSpPr>
        <p:spPr bwMode="auto">
          <a:xfrm>
            <a:off x="4643438" y="2285992"/>
            <a:ext cx="642942" cy="428628"/>
          </a:xfrm>
          <a:prstGeom prst="rect">
            <a:avLst/>
          </a:prstGeom>
          <a:solidFill>
            <a:srgbClr val="CC99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1</a:t>
            </a:r>
            <a:endParaRPr lang="ru-RU"/>
          </a:p>
        </p:txBody>
      </p:sp>
      <p:sp>
        <p:nvSpPr>
          <p:cNvPr id="14" name="Прямоугольник 13">
            <a:hlinkClick r:id="rId8" action="ppaction://hlinksldjump"/>
          </p:cNvPr>
          <p:cNvSpPr/>
          <p:nvPr/>
        </p:nvSpPr>
        <p:spPr bwMode="auto">
          <a:xfrm>
            <a:off x="5357818" y="2285992"/>
            <a:ext cx="642942" cy="428628"/>
          </a:xfrm>
          <a:prstGeom prst="rect">
            <a:avLst/>
          </a:prstGeom>
          <a:solidFill>
            <a:srgbClr val="CC99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2</a:t>
            </a:r>
            <a:endParaRPr lang="ru-RU"/>
          </a:p>
        </p:txBody>
      </p:sp>
      <p:sp>
        <p:nvSpPr>
          <p:cNvPr id="15" name="Прямоугольник 14">
            <a:hlinkClick r:id="rId9" action="ppaction://hlinksldjump"/>
          </p:cNvPr>
          <p:cNvSpPr/>
          <p:nvPr/>
        </p:nvSpPr>
        <p:spPr bwMode="auto">
          <a:xfrm>
            <a:off x="6072198" y="2285992"/>
            <a:ext cx="642942" cy="428628"/>
          </a:xfrm>
          <a:prstGeom prst="rect">
            <a:avLst/>
          </a:prstGeom>
          <a:solidFill>
            <a:srgbClr val="CC99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3</a:t>
            </a:r>
            <a:endParaRPr lang="ru-RU"/>
          </a:p>
        </p:txBody>
      </p:sp>
      <p:sp>
        <p:nvSpPr>
          <p:cNvPr id="16" name="Прямоугольник 15">
            <a:hlinkClick r:id="rId10" action="ppaction://hlinksldjump"/>
          </p:cNvPr>
          <p:cNvSpPr/>
          <p:nvPr/>
        </p:nvSpPr>
        <p:spPr bwMode="auto">
          <a:xfrm>
            <a:off x="6786578" y="2285992"/>
            <a:ext cx="642942" cy="428628"/>
          </a:xfrm>
          <a:prstGeom prst="rect">
            <a:avLst/>
          </a:prstGeom>
          <a:solidFill>
            <a:srgbClr val="CC99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4</a:t>
            </a:r>
            <a:endParaRPr lang="ru-RU"/>
          </a:p>
        </p:txBody>
      </p:sp>
      <p:sp>
        <p:nvSpPr>
          <p:cNvPr id="17" name="Прямоугольник 16">
            <a:hlinkClick r:id="rId11" action="ppaction://hlinksldjump"/>
          </p:cNvPr>
          <p:cNvSpPr/>
          <p:nvPr/>
        </p:nvSpPr>
        <p:spPr bwMode="auto">
          <a:xfrm>
            <a:off x="7500958" y="2285992"/>
            <a:ext cx="642942" cy="428628"/>
          </a:xfrm>
          <a:prstGeom prst="rect">
            <a:avLst/>
          </a:prstGeom>
          <a:solidFill>
            <a:srgbClr val="CC99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5</a:t>
            </a:r>
            <a:endParaRPr lang="ru-RU"/>
          </a:p>
        </p:txBody>
      </p:sp>
      <p:sp>
        <p:nvSpPr>
          <p:cNvPr id="22" name="Прямоугольник 21">
            <a:hlinkClick r:id="rId12" action="ppaction://hlinksldjump"/>
          </p:cNvPr>
          <p:cNvSpPr/>
          <p:nvPr/>
        </p:nvSpPr>
        <p:spPr bwMode="auto">
          <a:xfrm>
            <a:off x="4643438" y="3786190"/>
            <a:ext cx="642942" cy="428628"/>
          </a:xfrm>
          <a:prstGeom prst="rect">
            <a:avLst/>
          </a:prstGeom>
          <a:solidFill>
            <a:srgbClr val="66663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1</a:t>
            </a:r>
            <a:endParaRPr lang="ru-RU"/>
          </a:p>
        </p:txBody>
      </p:sp>
      <p:sp>
        <p:nvSpPr>
          <p:cNvPr id="50" name="Прямоугольник 49"/>
          <p:cNvSpPr/>
          <p:nvPr/>
        </p:nvSpPr>
        <p:spPr bwMode="auto">
          <a:xfrm>
            <a:off x="0" y="714356"/>
            <a:ext cx="464343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600" b="1">
                <a:solidFill>
                  <a:srgbClr val="663300"/>
                </a:solidFill>
                <a:latin typeface="Wonderland Stars"/>
              </a:rPr>
              <a:t>Дорожные     знаки</a:t>
            </a:r>
            <a:endParaRPr lang="ru-RU" sz="3600" b="1">
              <a:solidFill>
                <a:srgbClr val="663300"/>
              </a:solidFill>
              <a:latin typeface="Wonderland Stars"/>
            </a:endParaRP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0" y="2214554"/>
            <a:ext cx="464343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600" b="1">
                <a:solidFill>
                  <a:srgbClr val="663300"/>
                </a:solidFill>
                <a:latin typeface="Wonderland Stars"/>
              </a:rPr>
              <a:t>Пешеход</a:t>
            </a:r>
            <a:endParaRPr lang="ru-RU" sz="3600" b="1">
              <a:solidFill>
                <a:srgbClr val="663300"/>
              </a:solidFill>
              <a:latin typeface="Wonderland Stars"/>
            </a:endParaRP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0" y="3677338"/>
            <a:ext cx="464343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ru-RU" sz="3600" b="1">
                <a:solidFill>
                  <a:srgbClr val="663300"/>
                </a:solidFill>
                <a:latin typeface="Wonderland Stars"/>
              </a:rPr>
              <a:t>Загадка</a:t>
            </a:r>
            <a:endParaRPr lang="ru-RU" sz="3600" b="1">
              <a:solidFill>
                <a:srgbClr val="663300"/>
              </a:solidFill>
              <a:latin typeface="Wonderland Stars"/>
            </a:endParaRPr>
          </a:p>
        </p:txBody>
      </p:sp>
      <p:sp>
        <p:nvSpPr>
          <p:cNvPr id="34" name="Прямоугольник 33">
            <a:hlinkClick r:id="rId13" action="ppaction://hlinksldjump"/>
          </p:cNvPr>
          <p:cNvSpPr/>
          <p:nvPr/>
        </p:nvSpPr>
        <p:spPr bwMode="auto">
          <a:xfrm>
            <a:off x="5429256" y="3786190"/>
            <a:ext cx="642942" cy="428628"/>
          </a:xfrm>
          <a:prstGeom prst="rect">
            <a:avLst/>
          </a:prstGeom>
          <a:solidFill>
            <a:srgbClr val="66663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2</a:t>
            </a:r>
            <a:endParaRPr lang="ru-RU"/>
          </a:p>
        </p:txBody>
      </p:sp>
      <p:sp>
        <p:nvSpPr>
          <p:cNvPr id="35" name="Прямоугольник 34">
            <a:hlinkClick r:id="rId14" action="ppaction://hlinksldjump"/>
          </p:cNvPr>
          <p:cNvSpPr/>
          <p:nvPr/>
        </p:nvSpPr>
        <p:spPr bwMode="auto">
          <a:xfrm>
            <a:off x="6143635" y="3786190"/>
            <a:ext cx="642942" cy="428628"/>
          </a:xfrm>
          <a:prstGeom prst="rect">
            <a:avLst/>
          </a:prstGeom>
          <a:solidFill>
            <a:srgbClr val="66663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3</a:t>
            </a:r>
            <a:endParaRPr lang="ru-RU"/>
          </a:p>
        </p:txBody>
      </p:sp>
      <p:sp>
        <p:nvSpPr>
          <p:cNvPr id="36" name="Прямоугольник 35">
            <a:hlinkClick r:id="rId15" action="ppaction://hlinksldjump"/>
          </p:cNvPr>
          <p:cNvSpPr/>
          <p:nvPr/>
        </p:nvSpPr>
        <p:spPr bwMode="auto">
          <a:xfrm>
            <a:off x="6858016" y="3786190"/>
            <a:ext cx="642942" cy="428628"/>
          </a:xfrm>
          <a:prstGeom prst="rect">
            <a:avLst/>
          </a:prstGeom>
          <a:solidFill>
            <a:srgbClr val="66663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4</a:t>
            </a:r>
            <a:endParaRPr lang="ru-RU"/>
          </a:p>
        </p:txBody>
      </p:sp>
      <p:sp>
        <p:nvSpPr>
          <p:cNvPr id="37" name="Прямоугольник 36">
            <a:hlinkClick r:id="rId16" action="ppaction://hlinksldjump"/>
          </p:cNvPr>
          <p:cNvSpPr/>
          <p:nvPr/>
        </p:nvSpPr>
        <p:spPr bwMode="auto">
          <a:xfrm>
            <a:off x="7572396" y="3786190"/>
            <a:ext cx="642942" cy="428628"/>
          </a:xfrm>
          <a:prstGeom prst="rect">
            <a:avLst/>
          </a:prstGeom>
          <a:solidFill>
            <a:srgbClr val="66663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5</a:t>
            </a:r>
            <a:endParaRPr lang="ru-RU"/>
          </a:p>
        </p:txBody>
      </p:sp>
      <p:sp>
        <p:nvSpPr>
          <p:cNvPr id="38" name="Прямоугольник 37">
            <a:hlinkClick r:id="rId17" action="ppaction://hlinksldjump"/>
          </p:cNvPr>
          <p:cNvSpPr/>
          <p:nvPr/>
        </p:nvSpPr>
        <p:spPr bwMode="auto">
          <a:xfrm>
            <a:off x="7500958" y="857232"/>
            <a:ext cx="642942" cy="428628"/>
          </a:xfrm>
          <a:prstGeom prst="rect">
            <a:avLst/>
          </a:prstGeom>
          <a:solidFill>
            <a:srgbClr val="6633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/>
              <a:t>5</a:t>
            </a:r>
            <a:endParaRPr lang="ru-RU"/>
          </a:p>
        </p:txBody>
      </p:sp>
      <p:pic>
        <p:nvPicPr>
          <p:cNvPr id="3078" name="Picture 6" descr="https://ds05.infourok.ru/uploads/ex/01e3/000c0fd2-5244cdd1/hello_html_20931597.png"/>
          <p:cNvPicPr>
            <a:picLocks noChangeAspect="1" noChangeArrowheads="1"/>
          </p:cNvPicPr>
          <p:nvPr/>
        </p:nvPicPr>
        <p:blipFill>
          <a:blip r:embed="rId18"/>
          <a:srcRect l="0" t="53712" r="0" b="7551"/>
          <a:stretch/>
        </p:blipFill>
        <p:spPr bwMode="auto">
          <a:xfrm>
            <a:off x="860782" y="4214818"/>
            <a:ext cx="7455634" cy="2173800"/>
          </a:xfrm>
          <a:prstGeom prst="rect">
            <a:avLst/>
          </a:prstGeom>
          <a:noFill/>
        </p:spPr>
      </p:pic>
      <p:sp>
        <p:nvSpPr>
          <p:cNvPr id="2" name="Стрелка вправо 1">
            <a:hlinkClick r:id="rId19" action="ppaction://hlinksldjump"/>
          </p:cNvPr>
          <p:cNvSpPr/>
          <p:nvPr/>
        </p:nvSpPr>
        <p:spPr bwMode="auto">
          <a:xfrm>
            <a:off x="3547333" y="4725144"/>
            <a:ext cx="1881923" cy="936104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400" b="1">
                <a:solidFill>
                  <a:schemeClr val="tx1"/>
                </a:solidFill>
                <a:latin typeface="Times New Roman"/>
                <a:cs typeface="Times New Roman"/>
              </a:rPr>
              <a:t>Выход</a:t>
            </a:r>
            <a:endParaRPr lang="ru-RU" b="1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honoteka.org/uploads/posts/2021-05/1621039435_6-phonoteka_org-p-dorozhnaya-bezopasnost-fon-7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212008" cy="6904945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 bwMode="auto">
          <a:xfrm>
            <a:off x="491204" y="404664"/>
            <a:ext cx="8229600" cy="1143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 sz="3600" b="1">
                <a:solidFill>
                  <a:srgbClr val="663300"/>
                </a:solidFill>
                <a:latin typeface="Wonderland Stars"/>
              </a:rPr>
              <a:t>Пешеход    </a:t>
            </a:r>
            <a:r>
              <a:rPr lang="ru-RU" sz="3600" b="1">
                <a:solidFill>
                  <a:prstClr val="black"/>
                </a:solidFill>
                <a:latin typeface="Majestic X"/>
              </a:rPr>
              <a:t>4</a:t>
            </a:r>
            <a:endParaRPr lang="ru-RU" sz="6600">
              <a:latin typeface="Majestic X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899592" y="1189490"/>
            <a:ext cx="7056784" cy="4525963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/>
              <a:t>ОТВЕТ: Пешеходные переходы бывают: </a:t>
            </a:r>
            <a:r>
              <a:rPr lang="ru-RU" i="1"/>
              <a:t>   </a:t>
            </a:r>
            <a:endParaRPr lang="ru-RU" i="1"/>
          </a:p>
        </p:txBody>
      </p:sp>
      <p:sp>
        <p:nvSpPr>
          <p:cNvPr id="4" name="Стрелка вверх 3">
            <a:hlinkClick r:id="rId3" action="ppaction://hlinksldjump"/>
          </p:cNvPr>
          <p:cNvSpPr/>
          <p:nvPr/>
        </p:nvSpPr>
        <p:spPr bwMode="auto">
          <a:xfrm>
            <a:off x="7092280" y="4619173"/>
            <a:ext cx="1214446" cy="1643074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6633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290" name="Picture 2" descr="https://ds05.infourok.ru/uploads/ex/0fc8/000c92e7-12cabcde/hello_html_m782b393f.jp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2292364" y="1725428"/>
            <a:ext cx="4655900" cy="46559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phonoteka.org/uploads/posts/2021-05/1621039435_6-phonoteka_org-p-dorozhnaya-bezopasnost-fon-7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212008" cy="6904945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ChangeArrowheads="1" noGrp="1"/>
          </p:cNvSpPr>
          <p:nvPr>
            <p:ph type="title"/>
          </p:nvPr>
        </p:nvSpPr>
        <p:spPr bwMode="auto">
          <a:xfrm>
            <a:off x="491204" y="260648"/>
            <a:ext cx="8229600" cy="1143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 sz="3600" b="1">
                <a:solidFill>
                  <a:srgbClr val="663300"/>
                </a:solidFill>
                <a:latin typeface="Wonderland Stars"/>
              </a:rPr>
              <a:t>Пешеход    </a:t>
            </a:r>
            <a:r>
              <a:rPr lang="ru-RU" sz="3600" b="1">
                <a:solidFill>
                  <a:prstClr val="black"/>
                </a:solidFill>
                <a:latin typeface="Majestic X"/>
              </a:rPr>
              <a:t>5</a:t>
            </a:r>
            <a:endParaRPr lang="ru-RU" sz="5400">
              <a:latin typeface="Majestic X"/>
            </a:endParaRPr>
          </a:p>
        </p:txBody>
      </p:sp>
      <p:sp>
        <p:nvSpPr>
          <p:cNvPr id="7171" name="Rectangle 3"/>
          <p:cNvSpPr>
            <a:spLocks noChangeArrowheads="1" noGrp="1"/>
          </p:cNvSpPr>
          <p:nvPr>
            <p:ph idx="1"/>
          </p:nvPr>
        </p:nvSpPr>
        <p:spPr bwMode="auto">
          <a:xfrm>
            <a:off x="971599" y="1000108"/>
            <a:ext cx="6912768" cy="11080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>
                <a:latin typeface="Times New Roman"/>
              </a:rPr>
              <a:t>В каком месте следует ожидать общественный транспорт?  </a:t>
            </a:r>
            <a:endParaRPr lang="ru-RU" sz="2800" b="1"/>
          </a:p>
        </p:txBody>
      </p:sp>
      <p:sp>
        <p:nvSpPr>
          <p:cNvPr id="9" name="Прямоугольник 8">
            <a:hlinkClick r:id="" action="ppaction://hlinkshowjump?jump=nextslide"/>
          </p:cNvPr>
          <p:cNvSpPr/>
          <p:nvPr/>
        </p:nvSpPr>
        <p:spPr bwMode="auto">
          <a:xfrm>
            <a:off x="1115616" y="2060848"/>
            <a:ext cx="3600400" cy="1656184"/>
          </a:xfrm>
          <a:prstGeom prst="rect">
            <a:avLst/>
          </a:prstGeom>
          <a:solidFill>
            <a:srgbClr val="CC9900"/>
          </a:solidFill>
          <a:ln>
            <a:solidFill>
              <a:srgbClr val="66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>
                <a:solidFill>
                  <a:schemeClr val="tx1"/>
                </a:solidFill>
                <a:latin typeface="Times New Roman"/>
                <a:cs typeface="Times New Roman"/>
              </a:rPr>
              <a:t>На остановке, выходить на проезжую часть нельзя </a:t>
            </a:r>
            <a:endParaRPr lang="ru-RU" sz="28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343646" y="4028700"/>
            <a:ext cx="2262358" cy="1800200"/>
          </a:xfrm>
          <a:prstGeom prst="rect">
            <a:avLst/>
          </a:prstGeom>
          <a:solidFill>
            <a:srgbClr val="CC9900"/>
          </a:solidFill>
          <a:ln>
            <a:solidFill>
              <a:srgbClr val="66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>
                <a:solidFill>
                  <a:schemeClr val="tx1"/>
                </a:solidFill>
                <a:latin typeface="Times New Roman"/>
                <a:cs typeface="Times New Roman"/>
              </a:rPr>
              <a:t>В любом удобном для пешехода месте</a:t>
            </a:r>
            <a:endParaRPr lang="ru-RU" sz="28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5220072" y="2246002"/>
            <a:ext cx="2643187" cy="1285875"/>
          </a:xfrm>
          <a:prstGeom prst="rect">
            <a:avLst/>
          </a:prstGeom>
          <a:solidFill>
            <a:srgbClr val="CC9900"/>
          </a:solidFill>
          <a:ln>
            <a:solidFill>
              <a:srgbClr val="66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>
                <a:solidFill>
                  <a:schemeClr val="tx1"/>
                </a:solidFill>
                <a:latin typeface="Times New Roman"/>
                <a:cs typeface="Times New Roman"/>
              </a:rPr>
              <a:t>На обочине дороги</a:t>
            </a:r>
            <a:endParaRPr lang="ru-RU" sz="28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4989516" y="3836312"/>
            <a:ext cx="3377800" cy="2184976"/>
          </a:xfrm>
          <a:prstGeom prst="rect">
            <a:avLst/>
          </a:prstGeom>
          <a:solidFill>
            <a:srgbClr val="CC9900"/>
          </a:solidFill>
          <a:ln>
            <a:solidFill>
              <a:srgbClr val="66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>
                <a:solidFill>
                  <a:schemeClr val="tx1"/>
                </a:solidFill>
                <a:latin typeface="Times New Roman"/>
                <a:cs typeface="Times New Roman"/>
              </a:rPr>
              <a:t>На остановке, выходя на проезжую часть, чтобы узнать приближается ли транспорт</a:t>
            </a:r>
            <a:endParaRPr lang="ru-RU" sz="280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33338" y="-20638"/>
            <a:ext cx="9212263" cy="690721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 lvl="0">
              <a:defRPr/>
            </a:pPr>
            <a:r>
              <a:rPr lang="ru-RU" sz="3600" b="1">
                <a:solidFill>
                  <a:srgbClr val="663300"/>
                </a:solidFill>
                <a:latin typeface="Wonderland Stars"/>
              </a:rPr>
              <a:t>Пешеход    </a:t>
            </a:r>
            <a:r>
              <a:rPr lang="ru-RU" sz="3600" b="1">
                <a:solidFill>
                  <a:prstClr val="black"/>
                </a:solidFill>
                <a:latin typeface="Majestic X"/>
              </a:rPr>
              <a:t>5</a:t>
            </a:r>
            <a:endParaRPr lang="ru-RU" sz="6600">
              <a:latin typeface="Majestic X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1044401" y="980728"/>
            <a:ext cx="7056784" cy="4525963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/>
              <a:t>ОТВЕТ:</a:t>
            </a:r>
            <a:endParaRPr/>
          </a:p>
          <a:p>
            <a:pPr>
              <a:buNone/>
              <a:defRPr/>
            </a:pPr>
            <a:r>
              <a:rPr lang="ru-RU"/>
              <a:t>Общественный транспорт следует ожидать </a:t>
            </a:r>
            <a:r>
              <a:rPr lang="ru-RU">
                <a:solidFill>
                  <a:srgbClr val="FF0000"/>
                </a:solidFill>
              </a:rPr>
              <a:t>НА ОСТАНОВКЕ, НА ПРОЕЗЖУЮ ЧАСТЬ ВЫХОДИТЬ ЗАПРЕЩЕНО</a:t>
            </a:r>
            <a:endParaRPr lang="ru-RU"/>
          </a:p>
        </p:txBody>
      </p:sp>
      <p:sp>
        <p:nvSpPr>
          <p:cNvPr id="4" name="Стрелка вверх 3">
            <a:hlinkClick r:id="rId3" action="ppaction://hlinksldjump"/>
          </p:cNvPr>
          <p:cNvSpPr/>
          <p:nvPr/>
        </p:nvSpPr>
        <p:spPr bwMode="auto">
          <a:xfrm>
            <a:off x="6971484" y="4522229"/>
            <a:ext cx="1214446" cy="1643074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6633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314" name="Picture 2" descr="https://cf2.ppt-online.org/files2/slide/a/A3RPyZrQOFsqE6CaIou47NDbwSBhfeJGiLV1X2/slide-2.jpg"/>
          <p:cNvPicPr>
            <a:picLocks noChangeAspect="1" noChangeArrowheads="1"/>
          </p:cNvPicPr>
          <p:nvPr/>
        </p:nvPicPr>
        <p:blipFill>
          <a:blip r:embed="rId4"/>
          <a:srcRect l="6220" t="13912" r="4715" b="11498"/>
          <a:stretch/>
        </p:blipFill>
        <p:spPr bwMode="auto">
          <a:xfrm>
            <a:off x="2699792" y="3717032"/>
            <a:ext cx="4177675" cy="2620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33338" y="-20638"/>
            <a:ext cx="9212263" cy="690721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170" name="Rectangle 2"/>
          <p:cNvSpPr>
            <a:spLocks noChangeArrowheads="1" noGrp="1"/>
          </p:cNvSpPr>
          <p:nvPr>
            <p:ph type="title"/>
          </p:nvPr>
        </p:nvSpPr>
        <p:spPr bwMode="auto">
          <a:xfrm>
            <a:off x="457993" y="692696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4900" b="1">
                <a:solidFill>
                  <a:srgbClr val="663300"/>
                </a:solidFill>
                <a:latin typeface="Wonderland Stars"/>
              </a:rPr>
              <a:t>Загадка</a:t>
            </a:r>
            <a:r>
              <a:rPr lang="ru-RU" sz="5400" b="1">
                <a:solidFill>
                  <a:srgbClr val="663300"/>
                </a:solidFill>
                <a:latin typeface="Wonderland Stars"/>
              </a:rPr>
              <a:t>   </a:t>
            </a:r>
            <a:r>
              <a:rPr lang="ru-RU" sz="6600">
                <a:latin typeface="Majestic X"/>
              </a:rPr>
              <a:t>1</a:t>
            </a:r>
            <a:endParaRPr lang="ru-RU" sz="5400" b="1">
              <a:ln w="180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</a:endParaRPr>
          </a:p>
        </p:txBody>
      </p:sp>
      <p:sp>
        <p:nvSpPr>
          <p:cNvPr id="7171" name="Rectangle 3"/>
          <p:cNvSpPr>
            <a:spLocks noChangeArrowheads="1" noGrp="1"/>
          </p:cNvSpPr>
          <p:nvPr>
            <p:ph idx="1"/>
          </p:nvPr>
        </p:nvSpPr>
        <p:spPr bwMode="auto">
          <a:xfrm>
            <a:off x="2123728" y="2060848"/>
            <a:ext cx="4680520" cy="201183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ru-RU" sz="2800">
                <a:solidFill>
                  <a:srgbClr val="000000"/>
                </a:solidFill>
                <a:latin typeface="Times New Roman"/>
              </a:rPr>
              <a:t>Пешеходам объясняет,</a:t>
            </a:r>
            <a:endParaRPr lang="ru-RU" sz="2400">
              <a:solidFill>
                <a:srgbClr val="000000"/>
              </a:solidFill>
            </a:endParaRPr>
          </a:p>
          <a:p>
            <a:pPr marL="0" indent="0" algn="ctr">
              <a:buNone/>
              <a:defRPr/>
            </a:pPr>
            <a:r>
              <a:rPr lang="ru-RU" sz="2800">
                <a:solidFill>
                  <a:srgbClr val="000000"/>
                </a:solidFill>
                <a:latin typeface="Times New Roman"/>
              </a:rPr>
              <a:t>Как дорогу перейти.</a:t>
            </a:r>
            <a:endParaRPr lang="ru-RU" sz="2400">
              <a:solidFill>
                <a:srgbClr val="000000"/>
              </a:solidFill>
            </a:endParaRPr>
          </a:p>
          <a:p>
            <a:pPr marL="0" indent="0" algn="ctr">
              <a:buNone/>
              <a:defRPr/>
            </a:pPr>
            <a:r>
              <a:rPr lang="ru-RU" sz="2800">
                <a:solidFill>
                  <a:srgbClr val="000000"/>
                </a:solidFill>
                <a:latin typeface="Times New Roman"/>
              </a:rPr>
              <a:t>Он сигналы зажигает,</a:t>
            </a:r>
            <a:endParaRPr lang="ru-RU" sz="2400">
              <a:solidFill>
                <a:srgbClr val="000000"/>
              </a:solidFill>
            </a:endParaRPr>
          </a:p>
          <a:p>
            <a:pPr marL="0" indent="0" algn="ctr">
              <a:buNone/>
              <a:defRPr/>
            </a:pPr>
            <a:r>
              <a:rPr lang="ru-RU" sz="2800">
                <a:solidFill>
                  <a:srgbClr val="000000"/>
                </a:solidFill>
                <a:latin typeface="Times New Roman"/>
              </a:rPr>
              <a:t>Помогая нам в пути</a:t>
            </a:r>
            <a:endParaRPr lang="ru-RU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honoteka.org/uploads/posts/2021-05/1621039435_6-phonoteka_org-p-dorozhnaya-bezopasnost-fon-7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212008" cy="6904945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 bwMode="auto">
          <a:xfrm>
            <a:off x="739889" y="620688"/>
            <a:ext cx="8229600" cy="1143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 sz="5400" b="1">
                <a:solidFill>
                  <a:srgbClr val="663300"/>
                </a:solidFill>
                <a:latin typeface="Wonderland Stars"/>
              </a:rPr>
              <a:t>Загадка</a:t>
            </a:r>
            <a:r>
              <a:rPr lang="ru-RU">
                <a:latin typeface="Romashulka"/>
              </a:rPr>
              <a:t>  </a:t>
            </a:r>
            <a:r>
              <a:rPr lang="ru-RU"/>
              <a:t>    </a:t>
            </a:r>
            <a:r>
              <a:rPr lang="ru-RU" sz="6600">
                <a:latin typeface="Majestic X"/>
              </a:rPr>
              <a:t>1</a:t>
            </a:r>
            <a:endParaRPr/>
          </a:p>
        </p:txBody>
      </p:sp>
      <p:sp>
        <p:nvSpPr>
          <p:cNvPr id="4" name="Стрелка вверх 3">
            <a:hlinkClick r:id="rId3" action="ppaction://hlinksldjump"/>
          </p:cNvPr>
          <p:cNvSpPr/>
          <p:nvPr/>
        </p:nvSpPr>
        <p:spPr bwMode="auto">
          <a:xfrm>
            <a:off x="7050435" y="4653136"/>
            <a:ext cx="1214446" cy="1643074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6633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2051720" y="1487973"/>
            <a:ext cx="5605937" cy="3986699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33338" y="-20638"/>
            <a:ext cx="9212263" cy="690721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170" name="Rectangle 2"/>
          <p:cNvSpPr>
            <a:spLocks noChangeArrowheads="1" noGrp="1"/>
          </p:cNvSpPr>
          <p:nvPr>
            <p:ph type="title"/>
          </p:nvPr>
        </p:nvSpPr>
        <p:spPr bwMode="auto">
          <a:xfrm>
            <a:off x="457993" y="332656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5400" b="1">
                <a:solidFill>
                  <a:srgbClr val="663300"/>
                </a:solidFill>
                <a:latin typeface="Wonderland Stars"/>
              </a:rPr>
              <a:t>Загадка </a:t>
            </a:r>
            <a:r>
              <a:rPr lang="ru-RU" sz="6600">
                <a:latin typeface="Majestic X"/>
              </a:rPr>
              <a:t>2</a:t>
            </a:r>
            <a:endParaRPr lang="ru-RU" sz="5400" b="1">
              <a:ln w="180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</a:endParaRPr>
          </a:p>
        </p:txBody>
      </p:sp>
      <p:sp>
        <p:nvSpPr>
          <p:cNvPr id="7171" name="Rectangle 3"/>
          <p:cNvSpPr>
            <a:spLocks noChangeArrowheads="1" noGrp="1"/>
          </p:cNvSpPr>
          <p:nvPr>
            <p:ph idx="1"/>
          </p:nvPr>
        </p:nvSpPr>
        <p:spPr bwMode="auto">
          <a:xfrm>
            <a:off x="971599" y="1268760"/>
            <a:ext cx="7671226" cy="791865"/>
          </a:xfrm>
        </p:spPr>
        <p:txBody>
          <a:bodyPr/>
          <a:lstStyle/>
          <a:p>
            <a:pPr>
              <a:defRPr/>
            </a:pPr>
            <a:r>
              <a:rPr lang="ru-RU"/>
              <a:t>Разгадай ребус</a:t>
            </a:r>
            <a:endParaRPr/>
          </a:p>
        </p:txBody>
      </p:sp>
      <p:pic>
        <p:nvPicPr>
          <p:cNvPr id="18434" name="Picture 2" descr="https://www.hobobo.ru/assets/uploads/2021/01/Rebus-PDD-3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2123728" y="1916832"/>
            <a:ext cx="5534644" cy="2767322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33338" y="-20638"/>
            <a:ext cx="9212263" cy="690721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 lvl="0">
              <a:defRPr/>
            </a:pPr>
            <a:r>
              <a:rPr lang="ru-RU" sz="5400" b="1">
                <a:solidFill>
                  <a:srgbClr val="663300"/>
                </a:solidFill>
                <a:latin typeface="Wonderland Stars"/>
              </a:rPr>
              <a:t>Загадка </a:t>
            </a:r>
            <a:r>
              <a:rPr lang="ru-RU" sz="5400" b="1">
                <a:solidFill>
                  <a:srgbClr val="663300"/>
                </a:solidFill>
                <a:latin typeface="Wonderland Stars"/>
              </a:rPr>
              <a:t> </a:t>
            </a:r>
            <a:r>
              <a:rPr lang="ru-RU" sz="6600">
                <a:latin typeface="Majestic X"/>
              </a:rPr>
              <a:t>2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971599" y="1412777"/>
            <a:ext cx="3240360" cy="792087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/>
              <a:t>ОТВЕТ:   </a:t>
            </a:r>
            <a:r>
              <a:rPr lang="ru-RU">
                <a:solidFill>
                  <a:srgbClr val="FF0000"/>
                </a:solidFill>
              </a:rPr>
              <a:t>ДОРОГА</a:t>
            </a:r>
            <a:endParaRPr lang="ru-RU"/>
          </a:p>
          <a:p>
            <a:pPr>
              <a:defRPr/>
            </a:pPr>
            <a:endParaRPr lang="ru-RU"/>
          </a:p>
        </p:txBody>
      </p:sp>
      <p:sp>
        <p:nvSpPr>
          <p:cNvPr id="4" name="Стрелка вверх 3">
            <a:hlinkClick r:id="rId3" action="ppaction://hlinksldjump"/>
          </p:cNvPr>
          <p:cNvSpPr/>
          <p:nvPr/>
        </p:nvSpPr>
        <p:spPr bwMode="auto">
          <a:xfrm>
            <a:off x="7092280" y="4612412"/>
            <a:ext cx="1214446" cy="1643074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6633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9460" name="Picture 4" descr="https://phonoteka.org/uploads/posts/2021-05/1621048913_18-phonoteka_org-p-fon-doroga-iz-multika-26.jp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2265019" y="2060848"/>
            <a:ext cx="4828591" cy="342347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33338" y="-20638"/>
            <a:ext cx="9212263" cy="690721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170" name="Rectangle 2"/>
          <p:cNvSpPr>
            <a:spLocks noChangeArrowheads="1" noGrp="1"/>
          </p:cNvSpPr>
          <p:nvPr>
            <p:ph type="title"/>
          </p:nvPr>
        </p:nvSpPr>
        <p:spPr bwMode="auto">
          <a:xfrm>
            <a:off x="457993" y="836712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5400" b="1">
                <a:solidFill>
                  <a:srgbClr val="663300"/>
                </a:solidFill>
                <a:latin typeface="Wonderland Stars"/>
              </a:rPr>
              <a:t>Загадка </a:t>
            </a:r>
            <a:r>
              <a:rPr lang="ru-RU" sz="6600">
                <a:latin typeface="Majestic X"/>
              </a:rPr>
              <a:t>3</a:t>
            </a:r>
            <a:endParaRPr lang="ru-RU" sz="5400" b="1">
              <a:ln w="180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</a:endParaRPr>
          </a:p>
        </p:txBody>
      </p:sp>
      <p:sp>
        <p:nvSpPr>
          <p:cNvPr id="7171" name="Rectangle 3"/>
          <p:cNvSpPr>
            <a:spLocks noChangeArrowheads="1" noGrp="1"/>
          </p:cNvSpPr>
          <p:nvPr>
            <p:ph idx="1"/>
          </p:nvPr>
        </p:nvSpPr>
        <p:spPr bwMode="auto">
          <a:xfrm>
            <a:off x="2214785" y="2276872"/>
            <a:ext cx="4716016" cy="16557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r>
              <a:rPr lang="ru-RU">
                <a:solidFill>
                  <a:srgbClr val="000000"/>
                </a:solidFill>
                <a:latin typeface="Times New Roman"/>
              </a:rPr>
              <a:t>Эту ленту не возьмешь</a:t>
            </a:r>
            <a:endParaRPr lang="ru-RU" sz="2400">
              <a:solidFill>
                <a:srgbClr val="000000"/>
              </a:solidFill>
            </a:endParaRPr>
          </a:p>
          <a:p>
            <a:pPr marL="0" indent="0">
              <a:buNone/>
              <a:defRPr/>
            </a:pPr>
            <a:r>
              <a:rPr lang="ru-RU">
                <a:solidFill>
                  <a:srgbClr val="000000"/>
                </a:solidFill>
                <a:latin typeface="Times New Roman"/>
              </a:rPr>
              <a:t>И в косичку не вплетешь.</a:t>
            </a:r>
            <a:endParaRPr lang="ru-RU" sz="2400">
              <a:solidFill>
                <a:srgbClr val="000000"/>
              </a:solidFill>
            </a:endParaRPr>
          </a:p>
          <a:p>
            <a:pPr marL="0" indent="0">
              <a:buNone/>
              <a:defRPr/>
            </a:pPr>
            <a:r>
              <a:rPr lang="ru-RU">
                <a:solidFill>
                  <a:srgbClr val="000000"/>
                </a:solidFill>
                <a:latin typeface="Times New Roman"/>
              </a:rPr>
              <a:t>На земле она лежит,</a:t>
            </a:r>
            <a:endParaRPr lang="ru-RU" sz="2400">
              <a:solidFill>
                <a:srgbClr val="000000"/>
              </a:solidFill>
            </a:endParaRPr>
          </a:p>
          <a:p>
            <a:pPr marL="0" indent="0">
              <a:buNone/>
              <a:defRPr/>
            </a:pPr>
            <a:r>
              <a:rPr lang="ru-RU">
                <a:solidFill>
                  <a:srgbClr val="000000"/>
                </a:solidFill>
                <a:latin typeface="Times New Roman"/>
              </a:rPr>
              <a:t>Транспорт вдоль по ней бежит</a:t>
            </a:r>
            <a:endParaRPr lang="ru-RU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33338" y="-20638"/>
            <a:ext cx="9212263" cy="690721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 lvl="0">
              <a:defRPr/>
            </a:pPr>
            <a:r>
              <a:rPr lang="ru-RU" sz="5400" b="1">
                <a:solidFill>
                  <a:srgbClr val="663300"/>
                </a:solidFill>
                <a:latin typeface="Wonderland Stars"/>
              </a:rPr>
              <a:t>Загадка </a:t>
            </a:r>
            <a:r>
              <a:rPr lang="ru-RU" sz="5400" b="1">
                <a:solidFill>
                  <a:srgbClr val="663300"/>
                </a:solidFill>
                <a:latin typeface="Wonderland Stars"/>
              </a:rPr>
              <a:t> </a:t>
            </a:r>
            <a:r>
              <a:rPr lang="ru-RU" sz="6600">
                <a:latin typeface="Majestic X"/>
              </a:rPr>
              <a:t>3</a:t>
            </a:r>
            <a:endParaRPr/>
          </a:p>
        </p:txBody>
      </p:sp>
      <p:sp>
        <p:nvSpPr>
          <p:cNvPr id="4" name="Стрелка вверх 3">
            <a:hlinkClick r:id="rId3" action="ppaction://hlinksldjump"/>
          </p:cNvPr>
          <p:cNvSpPr/>
          <p:nvPr/>
        </p:nvSpPr>
        <p:spPr bwMode="auto">
          <a:xfrm>
            <a:off x="7020272" y="4581128"/>
            <a:ext cx="1214446" cy="1643074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6633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386" name="Picture 2" descr="https://phonoteka.org/uploads/posts/2021-05/1621900891_28-phonoteka_org-p-fon-dlya-applikatsii-gorod-35.jp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2195736" y="1412776"/>
            <a:ext cx="4954636" cy="3503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33338" y="-20638"/>
            <a:ext cx="9212263" cy="690721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170" name="Rectangle 2"/>
          <p:cNvSpPr>
            <a:spLocks noChangeArrowheads="1" noGrp="1"/>
          </p:cNvSpPr>
          <p:nvPr>
            <p:ph type="title"/>
          </p:nvPr>
        </p:nvSpPr>
        <p:spPr bwMode="auto">
          <a:xfrm>
            <a:off x="457993" y="476672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5400" b="1">
                <a:solidFill>
                  <a:srgbClr val="663300"/>
                </a:solidFill>
                <a:latin typeface="Wonderland Stars"/>
              </a:rPr>
              <a:t>Загадка </a:t>
            </a:r>
            <a:r>
              <a:rPr lang="ru-RU" sz="5400" b="1">
                <a:solidFill>
                  <a:srgbClr val="663300"/>
                </a:solidFill>
                <a:latin typeface="Wonderland Stars"/>
              </a:rPr>
              <a:t> </a:t>
            </a:r>
            <a:r>
              <a:rPr lang="ru-RU" sz="6600">
                <a:latin typeface="Majestic X"/>
              </a:rPr>
              <a:t>4</a:t>
            </a:r>
            <a:endParaRPr lang="ru-RU" sz="5400" b="1">
              <a:ln w="180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</a:endParaRPr>
          </a:p>
        </p:txBody>
      </p:sp>
      <p:sp>
        <p:nvSpPr>
          <p:cNvPr id="7171" name="Rectangle 3"/>
          <p:cNvSpPr>
            <a:spLocks noChangeArrowheads="1" noGrp="1"/>
          </p:cNvSpPr>
          <p:nvPr>
            <p:ph idx="1"/>
          </p:nvPr>
        </p:nvSpPr>
        <p:spPr bwMode="auto">
          <a:xfrm>
            <a:off x="949333" y="1484784"/>
            <a:ext cx="3601193" cy="647849"/>
          </a:xfrm>
        </p:spPr>
        <p:txBody>
          <a:bodyPr/>
          <a:lstStyle/>
          <a:p>
            <a:pPr>
              <a:defRPr/>
            </a:pPr>
            <a:r>
              <a:rPr lang="ru-RU"/>
              <a:t>Разгадай ребус</a:t>
            </a:r>
            <a:endParaRPr/>
          </a:p>
        </p:txBody>
      </p:sp>
      <p:pic>
        <p:nvPicPr>
          <p:cNvPr id="20484" name="Picture 4" descr="https://ds05.infourok.ru/uploads/ex/0606/00098f6d-ee829303/hello_html_3e0c18b6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2378127" y="2420888"/>
            <a:ext cx="4930177" cy="2749944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honoteka.org/uploads/posts/2021-05/1621039435_6-phonoteka_org-p-dorozhnaya-bezopasnost-fon-7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212008" cy="6904945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32792" y="357151"/>
            <a:ext cx="862099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4000" b="1">
                <a:solidFill>
                  <a:srgbClr val="663300"/>
                </a:solidFill>
                <a:latin typeface="Wonderland Stars"/>
              </a:rPr>
              <a:t>Дорожные   знаки  </a:t>
            </a:r>
            <a:r>
              <a:rPr lang="ru-RU" sz="4800" b="0" i="0" u="none" strike="noStrike" cap="none" spc="0">
                <a:ln>
                  <a:noFill/>
                </a:ln>
                <a:solidFill>
                  <a:schemeClr val="tx1"/>
                </a:solidFill>
                <a:latin typeface="Majestic X"/>
                <a:ea typeface="Arial"/>
                <a:cs typeface="Arial"/>
              </a:rPr>
              <a:t>1</a:t>
            </a:r>
            <a:endParaRPr/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1115616" y="1247405"/>
            <a:ext cx="75783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  <a:defRPr/>
            </a:pPr>
            <a:r>
              <a:rPr lang="ru-RU" sz="2800"/>
              <a:t>Какой из дорожных знаков означает «Пешеходный переход»?</a:t>
            </a:r>
            <a:endParaRPr/>
          </a:p>
        </p:txBody>
      </p:sp>
      <p:grpSp>
        <p:nvGrpSpPr>
          <p:cNvPr id="2" name="Группа 1"/>
          <p:cNvGrpSpPr/>
          <p:nvPr/>
        </p:nvGrpSpPr>
        <p:grpSpPr bwMode="auto">
          <a:xfrm>
            <a:off x="2245042" y="2104515"/>
            <a:ext cx="2198245" cy="2088232"/>
            <a:chOff x="2378130" y="2177435"/>
            <a:chExt cx="2088232" cy="2088232"/>
          </a:xfrm>
        </p:grpSpPr>
        <p:sp>
          <p:nvSpPr>
            <p:cNvPr id="8" name="Прямоугольник 7">
              <a:hlinkClick r:id="" action="ppaction://hlinkshowjump?jump=nextslide"/>
            </p:cNvPr>
            <p:cNvSpPr/>
            <p:nvPr/>
          </p:nvSpPr>
          <p:spPr bwMode="auto">
            <a:xfrm>
              <a:off x="2401205" y="2201513"/>
              <a:ext cx="2042082" cy="2064154"/>
            </a:xfrm>
            <a:prstGeom prst="rect">
              <a:avLst/>
            </a:prstGeom>
            <a:solidFill>
              <a:srgbClr val="663300"/>
            </a:solidFill>
            <a:ln>
              <a:solidFill>
                <a:srgbClr val="CC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3200"/>
            </a:p>
          </p:txBody>
        </p:sp>
        <p:pic>
          <p:nvPicPr>
            <p:cNvPr id="1026" name="Picture 2" descr="https://cdn.pixabay.com/photo/2011/04/14/21/09/traffic-sign-6724_1280.png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2378130" y="2177435"/>
              <a:ext cx="2088232" cy="2088232"/>
            </a:xfrm>
            <a:prstGeom prst="rect">
              <a:avLst/>
            </a:prstGeom>
            <a:noFill/>
          </p:spPr>
        </p:pic>
      </p:grpSp>
      <p:grpSp>
        <p:nvGrpSpPr>
          <p:cNvPr id="4" name="Группа 3"/>
          <p:cNvGrpSpPr/>
          <p:nvPr/>
        </p:nvGrpSpPr>
        <p:grpSpPr bwMode="auto">
          <a:xfrm>
            <a:off x="5286706" y="2257905"/>
            <a:ext cx="2311239" cy="2024199"/>
            <a:chOff x="5285096" y="2201512"/>
            <a:chExt cx="2311239" cy="2024199"/>
          </a:xfrm>
        </p:grpSpPr>
        <p:sp>
          <p:nvSpPr>
            <p:cNvPr id="14" name="Прямоугольник 13"/>
            <p:cNvSpPr/>
            <p:nvPr/>
          </p:nvSpPr>
          <p:spPr bwMode="auto">
            <a:xfrm>
              <a:off x="5285096" y="2201512"/>
              <a:ext cx="2311239" cy="2024199"/>
            </a:xfrm>
            <a:prstGeom prst="rect">
              <a:avLst/>
            </a:prstGeom>
            <a:solidFill>
              <a:srgbClr val="663300"/>
            </a:solidFill>
            <a:ln>
              <a:solidFill>
                <a:srgbClr val="CC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3200"/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/>
            <a:stretch/>
          </p:blipFill>
          <p:spPr bwMode="auto">
            <a:xfrm>
              <a:off x="5347776" y="2212035"/>
              <a:ext cx="2185877" cy="1924318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grpSp>
        <p:nvGrpSpPr>
          <p:cNvPr id="9" name="Группа 8"/>
          <p:cNvGrpSpPr/>
          <p:nvPr/>
        </p:nvGrpSpPr>
        <p:grpSpPr bwMode="auto">
          <a:xfrm>
            <a:off x="3126466" y="4279037"/>
            <a:ext cx="2160240" cy="2155616"/>
            <a:chOff x="2843807" y="4225712"/>
            <a:chExt cx="2160240" cy="2155616"/>
          </a:xfrm>
        </p:grpSpPr>
        <p:sp>
          <p:nvSpPr>
            <p:cNvPr id="15" name="Прямоугольник 14"/>
            <p:cNvSpPr/>
            <p:nvPr/>
          </p:nvSpPr>
          <p:spPr bwMode="auto">
            <a:xfrm>
              <a:off x="2843807" y="4225712"/>
              <a:ext cx="2160240" cy="2155616"/>
            </a:xfrm>
            <a:prstGeom prst="rect">
              <a:avLst/>
            </a:prstGeom>
            <a:solidFill>
              <a:srgbClr val="663300"/>
            </a:solidFill>
            <a:ln>
              <a:solidFill>
                <a:srgbClr val="CC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3200"/>
            </a:p>
          </p:txBody>
        </p:sp>
        <p:pic>
          <p:nvPicPr>
            <p:cNvPr id="1033" name="Picture 9" descr="https://www.fzashity.ru/upload/iblock/73b/73b917ddf9a798c515d45ea479c650cb.jpg"/>
            <p:cNvPicPr>
              <a:picLocks noChangeAspect="1" noChangeArrowheads="1"/>
            </p:cNvPicPr>
            <p:nvPr/>
          </p:nvPicPr>
          <p:blipFill>
            <a:blip r:embed="rId5"/>
            <a:stretch/>
          </p:blipFill>
          <p:spPr bwMode="auto">
            <a:xfrm>
              <a:off x="2923596" y="4303188"/>
              <a:ext cx="2000664" cy="2000664"/>
            </a:xfrm>
            <a:prstGeom prst="rect">
              <a:avLst/>
            </a:prstGeom>
            <a:noFill/>
          </p:spPr>
        </p:pic>
      </p:grpSp>
      <p:grpSp>
        <p:nvGrpSpPr>
          <p:cNvPr id="10" name="Группа 9"/>
          <p:cNvGrpSpPr/>
          <p:nvPr/>
        </p:nvGrpSpPr>
        <p:grpSpPr bwMode="auto">
          <a:xfrm>
            <a:off x="5827960" y="4345142"/>
            <a:ext cx="2304256" cy="2023407"/>
            <a:chOff x="5724128" y="4280445"/>
            <a:chExt cx="2304256" cy="2023407"/>
          </a:xfrm>
        </p:grpSpPr>
        <p:sp>
          <p:nvSpPr>
            <p:cNvPr id="16" name="Прямоугольник 15"/>
            <p:cNvSpPr/>
            <p:nvPr/>
          </p:nvSpPr>
          <p:spPr bwMode="auto">
            <a:xfrm>
              <a:off x="5724128" y="4280445"/>
              <a:ext cx="2304256" cy="2023407"/>
            </a:xfrm>
            <a:prstGeom prst="rect">
              <a:avLst/>
            </a:prstGeom>
            <a:solidFill>
              <a:srgbClr val="663300"/>
            </a:solidFill>
            <a:ln>
              <a:solidFill>
                <a:srgbClr val="CC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3200"/>
            </a:p>
          </p:txBody>
        </p:sp>
        <p:pic>
          <p:nvPicPr>
            <p:cNvPr id="1037" name="Picture 13" descr="https://e7.pngegg.com/pngimages/818/1013/png-clipart-traffic-sign-segregated-cycle-facilities-pedestrian-zone-bicycle-blue-warning-sign.png"/>
            <p:cNvPicPr>
              <a:picLocks noChangeAspect="1" noChangeArrowheads="1"/>
            </p:cNvPicPr>
            <p:nvPr/>
          </p:nvPicPr>
          <p:blipFill>
            <a:blip r:embed="rId6"/>
            <a:stretch/>
          </p:blipFill>
          <p:spPr bwMode="auto">
            <a:xfrm>
              <a:off x="5827960" y="4352827"/>
              <a:ext cx="2128416" cy="190138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33338" y="-20638"/>
            <a:ext cx="9212263" cy="690721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 lvl="0">
              <a:defRPr/>
            </a:pPr>
            <a:r>
              <a:rPr lang="ru-RU" sz="5400" b="1">
                <a:solidFill>
                  <a:srgbClr val="663300"/>
                </a:solidFill>
                <a:latin typeface="Wonderland Stars"/>
              </a:rPr>
              <a:t>Загадка </a:t>
            </a:r>
            <a:r>
              <a:rPr lang="ru-RU" sz="5400" b="1">
                <a:solidFill>
                  <a:srgbClr val="663300"/>
                </a:solidFill>
                <a:latin typeface="Wonderland Stars"/>
              </a:rPr>
              <a:t> </a:t>
            </a:r>
            <a:r>
              <a:rPr lang="ru-RU" sz="6600">
                <a:latin typeface="Majestic X"/>
              </a:rPr>
              <a:t>4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971599" y="1600201"/>
            <a:ext cx="7715200" cy="676672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ru-RU"/>
              <a:t>ОТВЕТ: </a:t>
            </a:r>
            <a:r>
              <a:rPr lang="ru-RU">
                <a:solidFill>
                  <a:srgbClr val="FF0000"/>
                </a:solidFill>
              </a:rPr>
              <a:t>ПРАВИЛА</a:t>
            </a:r>
            <a:endParaRPr lang="ru-RU"/>
          </a:p>
          <a:p>
            <a:pPr>
              <a:defRPr/>
            </a:pPr>
            <a:endParaRPr lang="ru-RU"/>
          </a:p>
        </p:txBody>
      </p:sp>
      <p:sp>
        <p:nvSpPr>
          <p:cNvPr id="4" name="Стрелка вверх 3">
            <a:hlinkClick r:id="rId3" action="ppaction://hlinksldjump"/>
          </p:cNvPr>
          <p:cNvSpPr/>
          <p:nvPr/>
        </p:nvSpPr>
        <p:spPr bwMode="auto">
          <a:xfrm>
            <a:off x="7020272" y="4643446"/>
            <a:ext cx="1214446" cy="1643074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6633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1508" name="Picture 4" descr="https://ckpt66.ru/800/600/https/ds02.infourok.ru/uploads/ex/046b/00068092-c030ab49/img19.jpg"/>
          <p:cNvPicPr>
            <a:picLocks noChangeAspect="1" noChangeArrowheads="1"/>
          </p:cNvPicPr>
          <p:nvPr/>
        </p:nvPicPr>
        <p:blipFill>
          <a:blip r:embed="rId4"/>
          <a:srcRect l="6057" t="6358" r="5530" b="7079"/>
          <a:stretch/>
        </p:blipFill>
        <p:spPr bwMode="auto">
          <a:xfrm>
            <a:off x="2234208" y="2274303"/>
            <a:ext cx="4786064" cy="3514363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33338" y="-20638"/>
            <a:ext cx="9212263" cy="690721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7170" name="Rectangle 2"/>
          <p:cNvSpPr>
            <a:spLocks noChangeArrowheads="1" noGrp="1"/>
          </p:cNvSpPr>
          <p:nvPr>
            <p:ph type="title"/>
          </p:nvPr>
        </p:nvSpPr>
        <p:spPr bwMode="auto">
          <a:xfrm>
            <a:off x="457993" y="764704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5400" b="1">
                <a:solidFill>
                  <a:srgbClr val="663300"/>
                </a:solidFill>
                <a:latin typeface="Wonderland Stars"/>
              </a:rPr>
              <a:t>Загадка </a:t>
            </a:r>
            <a:r>
              <a:rPr lang="ru-RU" sz="5400" b="1">
                <a:solidFill>
                  <a:srgbClr val="663300"/>
                </a:solidFill>
                <a:latin typeface="Wonderland Stars"/>
              </a:rPr>
              <a:t> </a:t>
            </a:r>
            <a:r>
              <a:rPr lang="ru-RU" sz="6600">
                <a:latin typeface="Majestic X"/>
              </a:rPr>
              <a:t>5</a:t>
            </a:r>
            <a:endParaRPr lang="ru-RU" sz="5400" b="1">
              <a:ln w="18000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</a:endParaRPr>
          </a:p>
        </p:txBody>
      </p:sp>
      <p:sp>
        <p:nvSpPr>
          <p:cNvPr id="7171" name="Rectangle 3"/>
          <p:cNvSpPr>
            <a:spLocks noChangeArrowheads="1" noGrp="1"/>
          </p:cNvSpPr>
          <p:nvPr>
            <p:ph idx="1"/>
          </p:nvPr>
        </p:nvSpPr>
        <p:spPr bwMode="auto">
          <a:xfrm>
            <a:off x="2573835" y="2060848"/>
            <a:ext cx="3997915" cy="223224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ru-RU" sz="2800">
                <a:solidFill>
                  <a:srgbClr val="000000"/>
                </a:solidFill>
                <a:latin typeface="Times New Roman"/>
                <a:cs typeface="Times New Roman"/>
              </a:rPr>
              <a:t>На обочинах стоят,</a:t>
            </a:r>
            <a:endParaRPr/>
          </a:p>
          <a:p>
            <a:pPr marL="0" indent="0">
              <a:buNone/>
              <a:defRPr/>
            </a:pPr>
            <a:r>
              <a:rPr lang="ru-RU" sz="2800">
                <a:solidFill>
                  <a:srgbClr val="000000"/>
                </a:solidFill>
                <a:latin typeface="Times New Roman"/>
                <a:cs typeface="Times New Roman"/>
              </a:rPr>
              <a:t>Молча с нами говорят.</a:t>
            </a:r>
            <a:endParaRPr/>
          </a:p>
          <a:p>
            <a:pPr marL="0" indent="0">
              <a:buNone/>
              <a:defRPr/>
            </a:pPr>
            <a:r>
              <a:rPr lang="ru-RU" sz="2800">
                <a:solidFill>
                  <a:srgbClr val="000000"/>
                </a:solidFill>
                <a:latin typeface="Times New Roman"/>
                <a:cs typeface="Times New Roman"/>
              </a:rPr>
              <a:t>Всем готовы помогать.</a:t>
            </a:r>
            <a:endParaRPr/>
          </a:p>
          <a:p>
            <a:pPr marL="0" indent="0">
              <a:buNone/>
              <a:defRPr/>
            </a:pPr>
            <a:r>
              <a:rPr lang="ru-RU" sz="2800">
                <a:solidFill>
                  <a:srgbClr val="000000"/>
                </a:solidFill>
                <a:latin typeface="Times New Roman"/>
                <a:cs typeface="Times New Roman"/>
              </a:rPr>
              <a:t>Главное – их понимать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33338" y="-20638"/>
            <a:ext cx="9212263" cy="690721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 bwMode="auto">
          <a:xfrm>
            <a:off x="611560" y="476672"/>
            <a:ext cx="8229600" cy="11430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 sz="5400" b="1">
                <a:solidFill>
                  <a:srgbClr val="663300"/>
                </a:solidFill>
                <a:latin typeface="Wonderland Stars"/>
              </a:rPr>
              <a:t>Загадка </a:t>
            </a:r>
            <a:r>
              <a:rPr lang="ru-RU" sz="5400" b="1">
                <a:solidFill>
                  <a:srgbClr val="663300"/>
                </a:solidFill>
                <a:latin typeface="Wonderland Stars"/>
              </a:rPr>
              <a:t> </a:t>
            </a:r>
            <a:r>
              <a:rPr lang="ru-RU" sz="6600">
                <a:latin typeface="Majestic X"/>
              </a:rPr>
              <a:t>5</a:t>
            </a:r>
            <a:endParaRPr/>
          </a:p>
        </p:txBody>
      </p:sp>
      <p:sp>
        <p:nvSpPr>
          <p:cNvPr id="4" name="Стрелка вверх 3">
            <a:hlinkClick r:id="rId3" action="ppaction://hlinksldjump"/>
          </p:cNvPr>
          <p:cNvSpPr/>
          <p:nvPr/>
        </p:nvSpPr>
        <p:spPr bwMode="auto">
          <a:xfrm>
            <a:off x="7020272" y="4643446"/>
            <a:ext cx="1214446" cy="1643074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6633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410" name="Picture 2" descr="https://www.krassever.ru/statics/images/arcticles/042021/05042021xf5cc9c73.jp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2366632" y="1700809"/>
            <a:ext cx="5049302" cy="310251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6350"/>
            <a:ext cx="9144000" cy="6853238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1907704" y="1700808"/>
            <a:ext cx="5544616" cy="15841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b="1" i="1">
                <a:solidFill>
                  <a:schemeClr val="tx1"/>
                </a:solidFill>
                <a:latin typeface="Times New Roman"/>
                <a:cs typeface="Times New Roman"/>
              </a:rPr>
              <a:t>СОБЛЮДАЙТЕ ПРАВИЛА ДОРОЖНОГО ДВИЖЕНИЯ</a:t>
            </a:r>
            <a:r>
              <a:rPr lang="ru-RU" sz="3600" b="1" i="1">
                <a:solidFill>
                  <a:schemeClr val="tx1"/>
                </a:solidFill>
                <a:latin typeface="Times New Roman"/>
                <a:cs typeface="Times New Roman"/>
              </a:rPr>
              <a:t>!</a:t>
            </a:r>
            <a:endParaRPr lang="ru-RU" sz="3600" b="1" i="1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843756" y="4077072"/>
            <a:ext cx="7456487" cy="2320478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-33338" y="-20638"/>
            <a:ext cx="9212263" cy="6907212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 lvl="0">
              <a:defRPr/>
            </a:pPr>
            <a:r>
              <a:rPr lang="ru-RU" sz="4000" b="1">
                <a:solidFill>
                  <a:srgbClr val="663300"/>
                </a:solidFill>
                <a:latin typeface="Wonderland Stars"/>
                <a:ea typeface="Arial"/>
                <a:cs typeface="Arial"/>
              </a:rPr>
              <a:t>Дорожные   знаки </a:t>
            </a:r>
            <a:r>
              <a:rPr lang="ru-RU" sz="6600">
                <a:latin typeface="Majestic X"/>
              </a:rPr>
              <a:t>1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755576" y="1484785"/>
            <a:ext cx="5256583" cy="244827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2400" b="1">
                <a:solidFill>
                  <a:srgbClr val="FF0000"/>
                </a:solidFill>
                <a:latin typeface="Times New Roman"/>
                <a:cs typeface="Times New Roman"/>
              </a:rPr>
              <a:t>Знак </a:t>
            </a:r>
            <a:r>
              <a:rPr lang="ru-RU" sz="2400" b="1">
                <a:solidFill>
                  <a:srgbClr val="FF0000"/>
                </a:solidFill>
                <a:latin typeface="Times New Roman"/>
                <a:cs typeface="Times New Roman"/>
              </a:rPr>
              <a:t>«</a:t>
            </a:r>
            <a:r>
              <a:rPr lang="ru-RU" sz="2400" b="1">
                <a:solidFill>
                  <a:srgbClr val="FF0000"/>
                </a:solidFill>
                <a:latin typeface="Times New Roman"/>
                <a:cs typeface="Times New Roman"/>
              </a:rPr>
              <a:t>Пешеходный переход</a:t>
            </a:r>
            <a:r>
              <a:rPr lang="ru-RU" sz="2400" b="1">
                <a:solidFill>
                  <a:srgbClr val="FF0000"/>
                </a:solidFill>
                <a:latin typeface="Times New Roman"/>
                <a:cs typeface="Times New Roman"/>
              </a:rPr>
              <a:t>»:</a:t>
            </a:r>
            <a:endParaRPr/>
          </a:p>
          <a:p>
            <a:pPr>
              <a:defRPr/>
            </a:pPr>
            <a:r>
              <a:rPr lang="ru-RU" sz="2400">
                <a:solidFill>
                  <a:srgbClr val="000000"/>
                </a:solidFill>
                <a:latin typeface="Times New Roman"/>
                <a:cs typeface="Times New Roman"/>
              </a:rPr>
              <a:t>Здесь наземный переход,</a:t>
            </a:r>
            <a:br>
              <a:rPr lang="ru-RU" sz="240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ru-RU" sz="2400">
                <a:solidFill>
                  <a:srgbClr val="000000"/>
                </a:solidFill>
                <a:latin typeface="Times New Roman"/>
                <a:cs typeface="Times New Roman"/>
              </a:rPr>
              <a:t>Ходит целый день народ.</a:t>
            </a:r>
            <a:br>
              <a:rPr lang="ru-RU" sz="240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ru-RU" sz="2400">
                <a:solidFill>
                  <a:srgbClr val="000000"/>
                </a:solidFill>
                <a:latin typeface="Times New Roman"/>
                <a:cs typeface="Times New Roman"/>
              </a:rPr>
              <a:t>Ты, водитель, не грусти,</a:t>
            </a:r>
            <a:br>
              <a:rPr lang="ru-RU" sz="240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ru-RU" sz="2400">
                <a:solidFill>
                  <a:srgbClr val="000000"/>
                </a:solidFill>
                <a:latin typeface="Times New Roman"/>
                <a:cs typeface="Times New Roman"/>
              </a:rPr>
              <a:t>Пешехода пропусти!</a:t>
            </a:r>
            <a:endParaRPr/>
          </a:p>
          <a:p>
            <a:pPr>
              <a:defRPr/>
            </a:pPr>
            <a:endParaRPr lang="ru-RU"/>
          </a:p>
        </p:txBody>
      </p:sp>
      <p:sp>
        <p:nvSpPr>
          <p:cNvPr id="4" name="Стрелка вверх 3">
            <a:hlinkClick r:id="rId3" action="ppaction://hlinksldjump"/>
          </p:cNvPr>
          <p:cNvSpPr/>
          <p:nvPr/>
        </p:nvSpPr>
        <p:spPr bwMode="auto">
          <a:xfrm>
            <a:off x="6876256" y="4581128"/>
            <a:ext cx="1214446" cy="1643074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6633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52" name="Picture 4" descr="https://xn--80aafy9bg.xn--p1ai/wp-content/uploads/2020/12/01_0030_400h400-copy.pn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5004048" y="1395761"/>
            <a:ext cx="2592383" cy="2537296"/>
          </a:xfrm>
          <a:prstGeom prst="rect">
            <a:avLst/>
          </a:prstGeom>
          <a:noFill/>
        </p:spPr>
      </p:pic>
      <p:pic>
        <p:nvPicPr>
          <p:cNvPr id="2054" name="Picture 6" descr="http://www.ovd-urmari.cap.ru/Content2019/news/201904/17/Original/pesh....jpg"/>
          <p:cNvPicPr>
            <a:picLocks noChangeAspect="1" noChangeArrowheads="1"/>
          </p:cNvPicPr>
          <p:nvPr/>
        </p:nvPicPr>
        <p:blipFill>
          <a:blip r:embed="rId5"/>
          <a:srcRect l="9456" t="0" r="4156" b="0"/>
          <a:stretch/>
        </p:blipFill>
        <p:spPr bwMode="auto">
          <a:xfrm>
            <a:off x="2699792" y="4071130"/>
            <a:ext cx="3889838" cy="221913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phonoteka.org/uploads/posts/2021-05/1621039435_6-phonoteka_org-p-dorozhnaya-bezopasnost-fon-7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212008" cy="6904945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42909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ru-RU" sz="4000" b="1">
                <a:solidFill>
                  <a:srgbClr val="663300"/>
                </a:solidFill>
                <a:latin typeface="Wonderland Stars"/>
              </a:rPr>
              <a:t>Дорожные   знаки </a:t>
            </a:r>
            <a:r>
              <a:rPr lang="ru-RU" sz="6600" b="0" i="0" u="none" strike="noStrike" cap="none" spc="0">
                <a:ln>
                  <a:noFill/>
                </a:ln>
                <a:solidFill>
                  <a:schemeClr val="tx1"/>
                </a:solidFill>
                <a:latin typeface="Majestic X"/>
                <a:ea typeface="Arial"/>
                <a:cs typeface="Arial"/>
              </a:rPr>
              <a:t>2</a:t>
            </a:r>
            <a:endParaRPr/>
          </a:p>
        </p:txBody>
      </p:sp>
      <p:sp>
        <p:nvSpPr>
          <p:cNvPr id="8" name="Прямоугольник 7">
            <a:hlinkClick r:id="" action="ppaction://hlinkshowjump?jump=nextslide"/>
          </p:cNvPr>
          <p:cNvSpPr/>
          <p:nvPr/>
        </p:nvSpPr>
        <p:spPr bwMode="auto">
          <a:xfrm>
            <a:off x="5310213" y="4591397"/>
            <a:ext cx="2643187" cy="1285875"/>
          </a:xfrm>
          <a:prstGeom prst="rect">
            <a:avLst/>
          </a:prstGeom>
          <a:solidFill>
            <a:srgbClr val="6633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/>
              <a:t>Пешеходная дорожка</a:t>
            </a:r>
            <a:endParaRPr lang="ru-RU" sz="320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5310212" y="1737642"/>
            <a:ext cx="2643188" cy="1285875"/>
          </a:xfrm>
          <a:prstGeom prst="rect">
            <a:avLst/>
          </a:prstGeom>
          <a:solidFill>
            <a:srgbClr val="6633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/>
              <a:t>Пешеходный переход</a:t>
            </a:r>
            <a:endParaRPr lang="ru-RU" sz="3200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2411760" y="4581128"/>
            <a:ext cx="2643188" cy="1285875"/>
          </a:xfrm>
          <a:prstGeom prst="rect">
            <a:avLst/>
          </a:prstGeom>
          <a:solidFill>
            <a:srgbClr val="6633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/>
              <a:t>Подземный переход</a:t>
            </a:r>
            <a:endParaRPr lang="ru-RU" sz="3200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5290368" y="3165344"/>
            <a:ext cx="2661940" cy="1241005"/>
          </a:xfrm>
          <a:prstGeom prst="rect">
            <a:avLst/>
          </a:prstGeom>
          <a:solidFill>
            <a:srgbClr val="6633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/>
              <a:t>Жилая зона</a:t>
            </a:r>
            <a:endParaRPr lang="ru-RU" sz="3200"/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899592" y="1214422"/>
            <a:ext cx="78158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  <a:defRPr/>
            </a:pPr>
            <a:r>
              <a:rPr lang="ru-RU" sz="2800"/>
              <a:t>Как называется данный знак?</a:t>
            </a:r>
            <a:endParaRPr/>
          </a:p>
        </p:txBody>
      </p:sp>
      <p:pic>
        <p:nvPicPr>
          <p:cNvPr id="3074" name="Picture 2" descr="https://stnmedia.ru/upload/medialibrary/3a6/3a6cad4792365029f38a0783e5f26dad.jpg"/>
          <p:cNvPicPr>
            <a:picLocks noChangeAspect="1" noChangeArrowheads="1"/>
          </p:cNvPicPr>
          <p:nvPr/>
        </p:nvPicPr>
        <p:blipFill>
          <a:blip r:embed="rId3"/>
          <a:srcRect l="7243" t="3496" r="51691" b="16236"/>
          <a:stretch/>
        </p:blipFill>
        <p:spPr bwMode="auto">
          <a:xfrm>
            <a:off x="1935178" y="1796224"/>
            <a:ext cx="2670825" cy="261012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honoteka.org/uploads/posts/2021-05/1621039435_6-phonoteka_org-p-dorozhnaya-bezopasnost-fon-7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212008" cy="6904945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/>
          <a:p>
            <a:pPr lvl="0">
              <a:defRPr/>
            </a:pPr>
            <a:r>
              <a:rPr lang="ru-RU" sz="4000" b="1">
                <a:solidFill>
                  <a:srgbClr val="663300"/>
                </a:solidFill>
                <a:latin typeface="Wonderland Stars"/>
                <a:ea typeface="Arial"/>
                <a:cs typeface="Arial"/>
              </a:rPr>
              <a:t>Дорожные   </a:t>
            </a:r>
            <a:r>
              <a:rPr lang="ru-RU" sz="4000" b="1">
                <a:solidFill>
                  <a:srgbClr val="663300"/>
                </a:solidFill>
                <a:latin typeface="Wonderland Stars"/>
                <a:ea typeface="Arial"/>
                <a:cs typeface="Arial"/>
              </a:rPr>
              <a:t>знаки   </a:t>
            </a:r>
            <a:r>
              <a:rPr lang="ru-RU" sz="6600">
                <a:latin typeface="Majestic X"/>
              </a:rPr>
              <a:t>2</a:t>
            </a:r>
            <a:endParaRPr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1043608" y="1196752"/>
            <a:ext cx="7643192" cy="4713387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sz="2400" b="1">
                <a:solidFill>
                  <a:srgbClr val="FF0000"/>
                </a:solidFill>
                <a:latin typeface="Comic"/>
              </a:rPr>
              <a:t>Знак </a:t>
            </a:r>
            <a:r>
              <a:rPr lang="ru-RU" sz="2400" b="1">
                <a:solidFill>
                  <a:srgbClr val="FF0000"/>
                </a:solidFill>
                <a:latin typeface="Comic"/>
              </a:rPr>
              <a:t>«Пешеходная </a:t>
            </a:r>
            <a:r>
              <a:rPr lang="ru-RU" sz="2400" b="1">
                <a:solidFill>
                  <a:srgbClr val="FF0000"/>
                </a:solidFill>
                <a:latin typeface="Comic"/>
              </a:rPr>
              <a:t>зона»:</a:t>
            </a:r>
            <a:endParaRPr lang="ru-RU" sz="2400" b="1">
              <a:solidFill>
                <a:srgbClr val="FF0000"/>
              </a:solidFill>
              <a:latin typeface="Comic"/>
            </a:endParaRPr>
          </a:p>
          <a:p>
            <a:pPr>
              <a:defRPr/>
            </a:pPr>
            <a:r>
              <a:rPr lang="ru-RU" sz="2400">
                <a:solidFill>
                  <a:srgbClr val="000000"/>
                </a:solidFill>
                <a:latin typeface="Comic"/>
              </a:rPr>
              <a:t>Говорит нам знак: «Друзья!</a:t>
            </a:r>
            <a:br>
              <a:rPr lang="ru-RU" sz="2400">
                <a:solidFill>
                  <a:srgbClr val="000000"/>
                </a:solidFill>
                <a:latin typeface="Comic"/>
              </a:rPr>
            </a:br>
            <a:r>
              <a:rPr lang="ru-RU" sz="2400">
                <a:solidFill>
                  <a:srgbClr val="000000"/>
                </a:solidFill>
                <a:latin typeface="Comic"/>
              </a:rPr>
              <a:t>Ездить здесь совсем нельзя!»</a:t>
            </a:r>
            <a:br>
              <a:rPr lang="ru-RU" sz="2400">
                <a:solidFill>
                  <a:srgbClr val="000000"/>
                </a:solidFill>
                <a:latin typeface="Comic"/>
              </a:rPr>
            </a:br>
            <a:r>
              <a:rPr lang="ru-RU" sz="2400">
                <a:solidFill>
                  <a:srgbClr val="000000"/>
                </a:solidFill>
                <a:latin typeface="Comic"/>
              </a:rPr>
              <a:t>Кто со знаками знаком,</a:t>
            </a:r>
            <a:br>
              <a:rPr lang="ru-RU" sz="2400">
                <a:solidFill>
                  <a:srgbClr val="000000"/>
                </a:solidFill>
                <a:latin typeface="Comic"/>
              </a:rPr>
            </a:br>
            <a:r>
              <a:rPr lang="ru-RU" sz="2400">
                <a:solidFill>
                  <a:srgbClr val="000000"/>
                </a:solidFill>
                <a:latin typeface="Comic"/>
              </a:rPr>
              <a:t>Ходят мимо лишь пешком.</a:t>
            </a:r>
            <a:endParaRPr/>
          </a:p>
          <a:p>
            <a:pPr>
              <a:buNone/>
              <a:defRPr/>
            </a:pPr>
            <a:endParaRPr lang="ru-RU" sz="2400"/>
          </a:p>
          <a:p>
            <a:pPr>
              <a:defRPr/>
            </a:pPr>
            <a:endParaRPr lang="ru-RU"/>
          </a:p>
        </p:txBody>
      </p:sp>
      <p:sp>
        <p:nvSpPr>
          <p:cNvPr id="4" name="Стрелка вверх 3">
            <a:hlinkClick r:id="rId3" action="ppaction://hlinksldjump"/>
          </p:cNvPr>
          <p:cNvSpPr/>
          <p:nvPr/>
        </p:nvSpPr>
        <p:spPr bwMode="auto">
          <a:xfrm>
            <a:off x="7020272" y="4496859"/>
            <a:ext cx="1214446" cy="1643074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6633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8" name="Picture 2" descr="https://stnmedia.ru/upload/medialibrary/3a6/3a6cad4792365029f38a0783e5f26dad.jpg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2307074" y="3789040"/>
            <a:ext cx="4641190" cy="2320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phonoteka.org/uploads/posts/2021-05/1621039435_6-phonoteka_org-p-dorozhnaya-bezopasnost-fon-7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-35992"/>
            <a:ext cx="9212008" cy="6904945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13436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ru-RU" sz="4000" b="1">
                <a:solidFill>
                  <a:srgbClr val="663300"/>
                </a:solidFill>
                <a:latin typeface="Wonderland Stars"/>
              </a:rPr>
              <a:t>Дорожные   знаки </a:t>
            </a:r>
            <a:r>
              <a:rPr lang="ru-RU" sz="6600" b="0" i="0" u="none" strike="noStrike" cap="none" spc="0">
                <a:ln>
                  <a:noFill/>
                </a:ln>
                <a:solidFill>
                  <a:schemeClr val="tx1"/>
                </a:solidFill>
                <a:latin typeface="Majestic X"/>
                <a:ea typeface="Arial"/>
                <a:cs typeface="Arial"/>
              </a:rPr>
              <a:t>3</a:t>
            </a:r>
            <a:endParaRPr/>
          </a:p>
        </p:txBody>
      </p:sp>
      <p:sp>
        <p:nvSpPr>
          <p:cNvPr id="8" name="Прямоугольник 7">
            <a:hlinkClick r:id="" action="ppaction://hlinkshowjump?jump=nextslide"/>
          </p:cNvPr>
          <p:cNvSpPr/>
          <p:nvPr/>
        </p:nvSpPr>
        <p:spPr bwMode="auto">
          <a:xfrm>
            <a:off x="2189562" y="4077072"/>
            <a:ext cx="2664295" cy="1008112"/>
          </a:xfrm>
          <a:prstGeom prst="rect">
            <a:avLst/>
          </a:prstGeom>
          <a:solidFill>
            <a:srgbClr val="6633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/>
              <a:t>Велосипедная дорожка</a:t>
            </a:r>
            <a:endParaRPr lang="ru-RU" sz="280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1475656" y="2810672"/>
            <a:ext cx="2592288" cy="1211616"/>
          </a:xfrm>
          <a:prstGeom prst="rect">
            <a:avLst/>
          </a:prstGeom>
          <a:solidFill>
            <a:srgbClr val="6633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/>
              <a:t>Движение на велосипедах запрещено</a:t>
            </a:r>
            <a:endParaRPr lang="ru-RU" sz="2800"/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1068016" y="1737642"/>
            <a:ext cx="2643188" cy="1008112"/>
          </a:xfrm>
          <a:prstGeom prst="rect">
            <a:avLst/>
          </a:prstGeom>
          <a:solidFill>
            <a:srgbClr val="6633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/>
              <a:t>Пешеходная дорожка</a:t>
            </a:r>
            <a:endParaRPr lang="ru-RU" sz="2800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2743448" y="5116763"/>
            <a:ext cx="2643188" cy="1163213"/>
          </a:xfrm>
          <a:prstGeom prst="rect">
            <a:avLst/>
          </a:prstGeom>
          <a:solidFill>
            <a:srgbClr val="6633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/>
              <a:t>Движение  пешеходов запрещено</a:t>
            </a:r>
            <a:endParaRPr lang="ru-RU" sz="2800"/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1043608" y="1214422"/>
            <a:ext cx="76717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  <a:defRPr/>
            </a:pPr>
            <a:r>
              <a:rPr lang="ru-RU" sz="2800"/>
              <a:t>Данный знак нам сообщает, что здесь:</a:t>
            </a:r>
            <a:endParaRPr/>
          </a:p>
        </p:txBody>
      </p:sp>
      <p:pic>
        <p:nvPicPr>
          <p:cNvPr id="5124" name="Picture 4" descr="https://static.mvd.ru/upload/site61/document_images/Znak_Velosipednaya_dorozhka-800x600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5148064" y="2128540"/>
            <a:ext cx="2853049" cy="2872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honoteka.org/uploads/posts/2021-05/1621039435_6-phonoteka_org-p-dorozhnaya-bezopasnost-fon-7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212008" cy="6904945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 bwMode="auto">
          <a:xfrm>
            <a:off x="251520" y="274638"/>
            <a:ext cx="8892480" cy="1282154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ru-RU" sz="4000" b="1">
                <a:solidFill>
                  <a:srgbClr val="663300"/>
                </a:solidFill>
                <a:latin typeface="Wonderland Stars"/>
                <a:ea typeface="Arial"/>
                <a:cs typeface="Arial"/>
              </a:rPr>
              <a:t>Дорожные   знаки </a:t>
            </a:r>
            <a:r>
              <a:rPr lang="ru-RU" sz="4000" b="1">
                <a:solidFill>
                  <a:srgbClr val="663300"/>
                </a:solidFill>
                <a:latin typeface="Wonderland Stars"/>
                <a:ea typeface="Arial"/>
                <a:cs typeface="Arial"/>
              </a:rPr>
              <a:t> </a:t>
            </a:r>
            <a:r>
              <a:rPr lang="ru-RU" sz="6600">
                <a:latin typeface="Majestic X"/>
              </a:rPr>
              <a:t>3</a:t>
            </a:r>
            <a:endParaRPr/>
          </a:p>
        </p:txBody>
      </p:sp>
      <p:pic>
        <p:nvPicPr>
          <p:cNvPr id="6146" name="Picture 2" descr="https://static.mvd.ru/upload/site61/document_images/Znak_Velosipednaya_dorozhka-800x600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5288012" y="1556792"/>
            <a:ext cx="2347015" cy="236276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856415" y="1484785"/>
            <a:ext cx="4867712" cy="223224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ru-RU" sz="2600" b="1">
                <a:solidFill>
                  <a:srgbClr val="FF0000"/>
                </a:solidFill>
                <a:latin typeface="Times New Roman"/>
                <a:cs typeface="Times New Roman"/>
              </a:rPr>
              <a:t>Знак </a:t>
            </a:r>
            <a:r>
              <a:rPr lang="ru-RU" sz="2600" b="1">
                <a:solidFill>
                  <a:srgbClr val="FF0000"/>
                </a:solidFill>
                <a:latin typeface="Times New Roman"/>
                <a:cs typeface="Times New Roman"/>
              </a:rPr>
              <a:t>«Велосипедная дорожка»:</a:t>
            </a:r>
            <a:endParaRPr/>
          </a:p>
          <a:p>
            <a:pPr marL="0" indent="0">
              <a:buNone/>
              <a:defRPr/>
            </a:pPr>
            <a:r>
              <a:rPr lang="ru-RU" sz="2600">
                <a:solidFill>
                  <a:srgbClr val="000000"/>
                </a:solidFill>
                <a:latin typeface="Times New Roman"/>
                <a:cs typeface="Times New Roman"/>
              </a:rPr>
              <a:t>Этот знак, как красный свет,</a:t>
            </a:r>
            <a:br>
              <a:rPr lang="ru-RU" sz="260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ru-RU" sz="2600">
                <a:solidFill>
                  <a:srgbClr val="000000"/>
                </a:solidFill>
                <a:latin typeface="Times New Roman"/>
                <a:cs typeface="Times New Roman"/>
              </a:rPr>
              <a:t>Здесь машинам хода нет.</a:t>
            </a:r>
            <a:br>
              <a:rPr lang="ru-RU" sz="260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ru-RU" sz="2600">
                <a:solidFill>
                  <a:srgbClr val="000000"/>
                </a:solidFill>
                <a:latin typeface="Times New Roman"/>
                <a:cs typeface="Times New Roman"/>
              </a:rPr>
              <a:t>Царство здесь велосипедов,</a:t>
            </a:r>
            <a:br>
              <a:rPr lang="ru-RU" sz="260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ru-RU" sz="2600">
                <a:solidFill>
                  <a:srgbClr val="000000"/>
                </a:solidFill>
                <a:latin typeface="Times New Roman"/>
                <a:cs typeface="Times New Roman"/>
              </a:rPr>
              <a:t>Пешеходов и мопедов.</a:t>
            </a:r>
            <a:endParaRPr/>
          </a:p>
          <a:p>
            <a:pPr>
              <a:buNone/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  <p:sp>
        <p:nvSpPr>
          <p:cNvPr id="4" name="Стрелка вверх 3">
            <a:hlinkClick r:id="rId4" action="ppaction://hlinksldjump"/>
          </p:cNvPr>
          <p:cNvSpPr/>
          <p:nvPr/>
        </p:nvSpPr>
        <p:spPr bwMode="auto">
          <a:xfrm>
            <a:off x="6948264" y="4581516"/>
            <a:ext cx="1214446" cy="1643074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663300"/>
          </a:solidFill>
          <a:ln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148" name="Picture 4" descr="https://i.mycdn.me/image?id=870827052296&amp;t=3&amp;plc=WEB&amp;tkn=*t1hufnfvhZnTZAyxa0IPC5la5-Y"/>
          <p:cNvPicPr>
            <a:picLocks noChangeAspect="1" noChangeArrowheads="1"/>
          </p:cNvPicPr>
          <p:nvPr/>
        </p:nvPicPr>
        <p:blipFill>
          <a:blip r:embed="rId5"/>
          <a:srcRect l="7527" t="45199" r="9055" b="3932"/>
          <a:stretch/>
        </p:blipFill>
        <p:spPr bwMode="auto">
          <a:xfrm>
            <a:off x="2771800" y="3776017"/>
            <a:ext cx="3100412" cy="244857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phonoteka.org/uploads/posts/2021-05/1621039435_6-phonoteka_org-p-dorozhnaya-bezopasnost-fon-7.pn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0" y="0"/>
            <a:ext cx="9212008" cy="6904945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42909" y="31536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ts val="0"/>
              </a:spcBef>
              <a:defRPr/>
            </a:pPr>
            <a:r>
              <a:rPr lang="ru-RU" sz="4000" b="1">
                <a:solidFill>
                  <a:srgbClr val="663300"/>
                </a:solidFill>
                <a:latin typeface="Wonderland Stars"/>
              </a:rPr>
              <a:t>Дорожные   знаки </a:t>
            </a:r>
            <a:r>
              <a:rPr lang="ru-RU" sz="4000" b="1">
                <a:solidFill>
                  <a:srgbClr val="663300"/>
                </a:solidFill>
                <a:latin typeface="Wonderland Stars"/>
              </a:rPr>
              <a:t> </a:t>
            </a:r>
            <a:r>
              <a:rPr lang="ru-RU" sz="6600" b="0" i="0" u="none" strike="noStrike" cap="none" spc="0">
                <a:ln>
                  <a:noFill/>
                </a:ln>
                <a:solidFill>
                  <a:schemeClr val="tx1"/>
                </a:solidFill>
                <a:latin typeface="Majestic X"/>
                <a:ea typeface="Arial"/>
                <a:cs typeface="Arial"/>
              </a:rPr>
              <a:t>4</a:t>
            </a:r>
            <a:endParaRPr/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1187624" y="1196752"/>
            <a:ext cx="74941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  <a:defRPr/>
            </a:pPr>
            <a:r>
              <a:rPr lang="ru-RU" sz="2800"/>
              <a:t>Найди знак «Осторожно, дети!»</a:t>
            </a:r>
            <a:endParaRPr/>
          </a:p>
        </p:txBody>
      </p:sp>
      <p:grpSp>
        <p:nvGrpSpPr>
          <p:cNvPr id="2" name="Группа 1"/>
          <p:cNvGrpSpPr/>
          <p:nvPr/>
        </p:nvGrpSpPr>
        <p:grpSpPr bwMode="auto">
          <a:xfrm>
            <a:off x="5155774" y="1827091"/>
            <a:ext cx="2285476" cy="2088231"/>
            <a:chOff x="5724128" y="2060849"/>
            <a:chExt cx="2285476" cy="2088231"/>
          </a:xfrm>
        </p:grpSpPr>
        <p:sp>
          <p:nvSpPr>
            <p:cNvPr id="8" name="Прямоугольник 7">
              <a:hlinkClick r:id="" action="ppaction://hlinkshowjump?jump=nextslide"/>
            </p:cNvPr>
            <p:cNvSpPr/>
            <p:nvPr/>
          </p:nvSpPr>
          <p:spPr bwMode="auto">
            <a:xfrm>
              <a:off x="5724128" y="2060849"/>
              <a:ext cx="2285476" cy="2088231"/>
            </a:xfrm>
            <a:prstGeom prst="rect">
              <a:avLst/>
            </a:prstGeom>
            <a:solidFill>
              <a:srgbClr val="663300"/>
            </a:solidFill>
            <a:ln>
              <a:solidFill>
                <a:srgbClr val="CC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3200"/>
            </a:p>
          </p:txBody>
        </p:sp>
        <p:pic>
          <p:nvPicPr>
            <p:cNvPr id="7170" name="Picture 2" descr="https://megapolisonline.ru/content/uploads/2018/08/3785c935bc979b4afbb80163a92a2940.jpg"/>
            <p:cNvPicPr>
              <a:picLocks noChangeAspect="1" noChangeArrowheads="1"/>
            </p:cNvPicPr>
            <p:nvPr/>
          </p:nvPicPr>
          <p:blipFill>
            <a:blip r:embed="rId3"/>
            <a:stretch/>
          </p:blipFill>
          <p:spPr bwMode="auto">
            <a:xfrm>
              <a:off x="5782798" y="2099116"/>
              <a:ext cx="2173578" cy="1977956"/>
            </a:xfrm>
            <a:prstGeom prst="rect">
              <a:avLst/>
            </a:prstGeom>
            <a:noFill/>
          </p:spPr>
        </p:pic>
      </p:grpSp>
      <p:grpSp>
        <p:nvGrpSpPr>
          <p:cNvPr id="3" name="Группа 2"/>
          <p:cNvGrpSpPr/>
          <p:nvPr/>
        </p:nvGrpSpPr>
        <p:grpSpPr bwMode="auto">
          <a:xfrm>
            <a:off x="2653718" y="4109826"/>
            <a:ext cx="2280981" cy="2018505"/>
            <a:chOff x="2325023" y="3714751"/>
            <a:chExt cx="2280981" cy="2018505"/>
          </a:xfrm>
        </p:grpSpPr>
        <p:sp>
          <p:nvSpPr>
            <p:cNvPr id="15" name="Прямоугольник 14"/>
            <p:cNvSpPr/>
            <p:nvPr/>
          </p:nvSpPr>
          <p:spPr bwMode="auto">
            <a:xfrm>
              <a:off x="2325023" y="3714751"/>
              <a:ext cx="2280981" cy="2018505"/>
            </a:xfrm>
            <a:prstGeom prst="rect">
              <a:avLst/>
            </a:prstGeom>
            <a:solidFill>
              <a:srgbClr val="663300"/>
            </a:solidFill>
            <a:ln>
              <a:solidFill>
                <a:srgbClr val="CC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3200"/>
            </a:p>
          </p:txBody>
        </p:sp>
        <p:pic>
          <p:nvPicPr>
            <p:cNvPr id="7172" name="Picture 4" descr="https://dorogi.tatarstan.ru/file/news/3841_n1994257_big.jpg"/>
            <p:cNvPicPr>
              <a:picLocks noChangeAspect="1" noChangeArrowheads="1"/>
            </p:cNvPicPr>
            <p:nvPr/>
          </p:nvPicPr>
          <p:blipFill>
            <a:blip r:embed="rId4"/>
            <a:srcRect l="17320" t="0" r="16126" b="0"/>
            <a:stretch/>
          </p:blipFill>
          <p:spPr bwMode="auto">
            <a:xfrm>
              <a:off x="2401957" y="3787899"/>
              <a:ext cx="2116909" cy="1872208"/>
            </a:xfrm>
            <a:prstGeom prst="rect">
              <a:avLst/>
            </a:prstGeom>
            <a:noFill/>
          </p:spPr>
        </p:pic>
      </p:grpSp>
      <p:grpSp>
        <p:nvGrpSpPr>
          <p:cNvPr id="4" name="Группа 3"/>
          <p:cNvGrpSpPr/>
          <p:nvPr/>
        </p:nvGrpSpPr>
        <p:grpSpPr bwMode="auto">
          <a:xfrm>
            <a:off x="5766973" y="4077672"/>
            <a:ext cx="2160240" cy="2031102"/>
            <a:chOff x="5508104" y="4062194"/>
            <a:chExt cx="2160240" cy="2031102"/>
          </a:xfrm>
        </p:grpSpPr>
        <p:sp>
          <p:nvSpPr>
            <p:cNvPr id="16" name="Прямоугольник 15"/>
            <p:cNvSpPr/>
            <p:nvPr/>
          </p:nvSpPr>
          <p:spPr bwMode="auto">
            <a:xfrm>
              <a:off x="5508104" y="4062194"/>
              <a:ext cx="2160240" cy="2031102"/>
            </a:xfrm>
            <a:prstGeom prst="rect">
              <a:avLst/>
            </a:prstGeom>
            <a:solidFill>
              <a:srgbClr val="663300"/>
            </a:solidFill>
            <a:ln>
              <a:solidFill>
                <a:srgbClr val="CC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3200"/>
            </a:p>
          </p:txBody>
        </p:sp>
        <p:pic>
          <p:nvPicPr>
            <p:cNvPr id="7174" name="Picture 6" descr="https://cherra.ru/doc/peshehod%20znak.jpg"/>
            <p:cNvPicPr>
              <a:picLocks noChangeAspect="1" noChangeArrowheads="1"/>
            </p:cNvPicPr>
            <p:nvPr/>
          </p:nvPicPr>
          <p:blipFill>
            <a:blip r:embed="rId5"/>
            <a:stretch/>
          </p:blipFill>
          <p:spPr bwMode="auto">
            <a:xfrm>
              <a:off x="5550682" y="4149079"/>
              <a:ext cx="2045654" cy="1800874"/>
            </a:xfrm>
            <a:prstGeom prst="rect">
              <a:avLst/>
            </a:prstGeom>
            <a:noFill/>
          </p:spPr>
        </p:pic>
      </p:grpSp>
      <p:grpSp>
        <p:nvGrpSpPr>
          <p:cNvPr id="5" name="Группа 4"/>
          <p:cNvGrpSpPr/>
          <p:nvPr/>
        </p:nvGrpSpPr>
        <p:grpSpPr bwMode="auto">
          <a:xfrm>
            <a:off x="2051720" y="1839428"/>
            <a:ext cx="2088231" cy="1997060"/>
            <a:chOff x="1907704" y="1719972"/>
            <a:chExt cx="2088231" cy="1997060"/>
          </a:xfrm>
        </p:grpSpPr>
        <p:sp>
          <p:nvSpPr>
            <p:cNvPr id="14" name="Прямоугольник 13"/>
            <p:cNvSpPr/>
            <p:nvPr/>
          </p:nvSpPr>
          <p:spPr bwMode="auto">
            <a:xfrm>
              <a:off x="1907704" y="1719972"/>
              <a:ext cx="2088231" cy="1997060"/>
            </a:xfrm>
            <a:prstGeom prst="rect">
              <a:avLst/>
            </a:prstGeom>
            <a:solidFill>
              <a:srgbClr val="663300"/>
            </a:solidFill>
            <a:ln>
              <a:solidFill>
                <a:srgbClr val="CC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3200"/>
            </a:p>
          </p:txBody>
        </p:sp>
        <p:pic>
          <p:nvPicPr>
            <p:cNvPr id="7176" name="Picture 8" descr="https://rk.gov.ru/uploads/bahch/attachments/70/af/bf/2259b4449d8ae1429e054df1b1/5f3e3acc0f0f45.76553569_bez_imeni.jpg?3.1.5"/>
            <p:cNvPicPr>
              <a:picLocks noChangeAspect="1" noChangeArrowheads="1"/>
            </p:cNvPicPr>
            <p:nvPr/>
          </p:nvPicPr>
          <p:blipFill>
            <a:blip r:embed="rId6"/>
            <a:srcRect l="22881" t="1962" r="23174" b="5394"/>
            <a:stretch/>
          </p:blipFill>
          <p:spPr bwMode="auto">
            <a:xfrm>
              <a:off x="1979712" y="1772815"/>
              <a:ext cx="1895493" cy="183106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R7-Office/2024.1.1.375</Application>
  <DocSecurity>0</DocSecurity>
  <PresentationFormat>Экран (4:3)</PresentationFormat>
  <Paragraphs>0</Paragraphs>
  <Slides>33</Slides>
  <Notes>33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Своя игра</dc:title>
  <dc:subject/>
  <dc:creator>Валентина</dc:creator>
  <cp:keywords/>
  <dc:description/>
  <dc:identifier/>
  <dc:language/>
  <cp:lastModifiedBy>Ольга Берсенёва</cp:lastModifiedBy>
  <cp:revision>110</cp:revision>
  <dcterms:created xsi:type="dcterms:W3CDTF">2018-03-13T10:47:54Z</dcterms:created>
  <dcterms:modified xsi:type="dcterms:W3CDTF">2025-10-28T12:37:05Z</dcterms:modified>
  <cp:category/>
  <cp:contentStatus/>
  <cp:version/>
</cp:coreProperties>
</file>