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60" r:id="rId6"/>
    <p:sldId id="261" r:id="rId7"/>
    <p:sldId id="262" r:id="rId8"/>
    <p:sldId id="279" r:id="rId9"/>
    <p:sldId id="266" r:id="rId10"/>
    <p:sldId id="263" r:id="rId11"/>
    <p:sldId id="278" r:id="rId12"/>
    <p:sldId id="264" r:id="rId13"/>
    <p:sldId id="267" r:id="rId14"/>
    <p:sldId id="268" r:id="rId15"/>
    <p:sldId id="277" r:id="rId16"/>
    <p:sldId id="269" r:id="rId17"/>
    <p:sldId id="270" r:id="rId18"/>
    <p:sldId id="271" r:id="rId19"/>
    <p:sldId id="276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www.ekmap.ru/lakes/437/photos/234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7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p=1&amp;text=%D0%BA%D0%B0%D1%80%D1%82%D0%B8%D0%BD%D0%BA%D0%B0%20%D0%BC%D0%B0%D0%BC%D0%BE%D0%BD%D1%82%D0%B0&amp;noreask=1&amp;img_url=http://www.rocksandminerals.com/fossil/mammoth/mammoth1.jpg&amp;pos=34&amp;rpt=simage&amp;lr=54" TargetMode="External"/><Relationship Id="rId5" Type="http://schemas.openxmlformats.org/officeDocument/2006/relationships/image" Target="../media/image28.jpeg"/><Relationship Id="rId4" Type="http://schemas.openxmlformats.org/officeDocument/2006/relationships/hyperlink" Target="http://images.yandex.ru/yandsearch?text=%D1%80%D0%B8%D1%81%D1%83%D0%BD%D0%BA%D0%B8%20%D0%B4%D1%80%D0%B5%D0%B2%D0%BD%D0%B8%D1%85%20,%20%D0%B1%D0%B8%D0%B7%D0%BE%D0%BD%D0%BE%D0%B2,%20%D1%81%D0%B5%D0%B2%D0%B5%D1%80%D0%BD%D1%8B%D1%85&amp;noreask=1&amp;img_url=http://kp.ru/f/12/image/31/35/903531.jpg&amp;pos=15&amp;rpt=simage&amp;lr=5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images.yandex.ru/yandsearch?p=1&amp;text=%D1%84%D0%BE%D1%82%D0%BE%20%D1%84%D0%BE%D1%82%D0%BE%20%D0%BE%D0%B7%D0%B5%D1%80%D0%BE%20%D0%A7%D1%83%D1%81%D0%BE%D0%B2%D1%81%D0%BA%D0%BE%D0%B5&amp;noreask=1&amp;img_url=mirlive.com/russia/chusovskoe-ozero/panorama.jpg&amp;pos=35&amp;rpt=simage&amp;lr=5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E%D0%B7%D0%B5%D1%80%D0%BE%20%D1%88%D1%83%D0%B2%D0%B0%D0%BA%D0%B8%D1%88%20%D1%84%D0%BE%D1%82%D0%BE&amp;noreask=1&amp;img_url=img-fotki.yandex.ru/get/3713/sunny-4.4/0_1a6be_617f4fc7_XL&amp;pos=14&amp;rpt=simage&amp;lr=54" TargetMode="External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hyperlink" Target="http://images.yandex.ru/yandsearch?text=%D0%B4%D1%80%D0%B5%D0%B2%D0%BD%D0%B5%20%D0%BA%D0%B0%D1%80%D1%82%D0%B8%D0%BD%D0%BA%D0%B8%20%D0%B4%D0%BE%D0%BB%D1%8C%D0%BC%D0%B5%D0%BD%D1%8B%20%D0%BD%D0%B0%20%D1%83%D1%80%D0%B0%D0%BB%D0%B5&amp;noreask=1&amp;img_url=http://www.divnomorsk.ru/foto/foto/dolmen8.jpg&amp;pos=1&amp;rpt=simage&amp;lr=5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1&amp;text=%D0%BE%D0%B7%D0%B5%D1%80%D0%BE%20%D0%B1%D0%B0%D0%BB%D1%82%D1%8B%D0%BC%20%D1%84%D0%BE%D1%82%D0%BE&amp;noreask=1&amp;img_url=www.dr-ural.ru/images/stories/fotopost2/98-4.jpg&amp;pos=42&amp;rpt=simage&amp;lr=54" TargetMode="External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7" Type="http://schemas.openxmlformats.org/officeDocument/2006/relationships/image" Target="../media/image43.jpeg"/><Relationship Id="rId2" Type="http://schemas.openxmlformats.org/officeDocument/2006/relationships/hyperlink" Target="http://images.yandex.ru/yandsearch?p=4&amp;text=%D0%BA%D0%B0%D1%80%D1%82%D0%B8%D0%BD%D0%BA%D0%B8%20%D1%80%D0%B8%D1%81%D1%83%D0%BD%D0%BA%D0%B8%20%20%20%D0%BA%20%D1%81%D0%BA%D0%B0%D0%B7%D0%BA%D0%B5%20%D0%B1%D0%BE%D0%B3%D0%B0%D1%87%20%D0%B1%D0%B5%D0%B4%D0%BD%D1%8F%D0%BA%20%20%D0%BD%D0%B0%20%D1%83%D1%80%D0%B0%D0%BB%D0%B5&amp;img_url=http://www.teremok.in/images/Dva_ivana27.jpg&amp;pos=135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A%D0%B0%D1%80%D1%82%D0%B8%D0%BD%D0%BA%D0%B8%20%20%D1%81%D0%BA%D0%B0%D0%B7%D0%BA%D0%B8%20%D0%B7%D0%BE%D0%BB%D0%BE%D1%82%D1%8B%D0%B5%20%D0%BC%D0%BE%D0%BD%D0%B5%D1%82%D1%8B%20%D0%B2%20%D0%BC%D0%B5%D1%88%D0%BA%D0%B5%20&amp;img_url=http://www.digiseller.ru/preview/130454/p2_91219143246130.jpg&amp;pos=24&amp;rpt=simage" TargetMode="External"/><Relationship Id="rId5" Type="http://schemas.openxmlformats.org/officeDocument/2006/relationships/image" Target="../media/image42.jpeg"/><Relationship Id="rId4" Type="http://schemas.openxmlformats.org/officeDocument/2006/relationships/hyperlink" Target="http://images.yandex.ru/yandsearch?text=%D0%BA%D0%B0%D1%80%D1%82%D0%B8%D0%BD%D0%BA%D0%B8%20%D0%B4%D0%BE%D0%B1%D1%8B%D1%82%D1%87%D0%B8%D0%BA%D0%B8%20%D0%B7%D0%BE%D0%BB%D0%BE%D1%82%D0%B0%20%D0%BD%D0%B0%20%D1%83%D1%80%D0%B0%D0%BB%D0%B5&amp;noreask=1&amp;img_url=http://mineral.domschool.ru/wp-content/uploads/2012/02/izumrud.png&amp;pos=8&amp;rpt=simage&amp;lr=54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hyperlink" Target="http://images.yandex.ru/yandsearch?p=1&amp;text=%D0%BA%D0%B0%D1%80%D1%82%D0%B8%D0%BD%D0%BA%D0%B8%20%D0%BA%20%D1%81%D0%BA%D0%B0%D0%B7%D0%BA%D0%B5%20%D0%BE%20%D0%B1%D0%BE%D0%B3%D0%B0%D1%87%D0%B5%20%D0%B8%20%D0%BA%D1%80%D0%B0%D1%81%D0%B0%D0%B2%D0%B8%D1%86%D0%B5&amp;noreask=1&amp;img_url=http://img-fotki.yandex.ru/get/3201/owen1141952.20/0_18fed_fedbc034_-1-S&amp;pos=55&amp;rpt=simage&amp;lr=5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jpeg"/><Relationship Id="rId4" Type="http://schemas.openxmlformats.org/officeDocument/2006/relationships/hyperlink" Target="http://images.yandex.ru/yandsearch?p=3&amp;text=%D0%BA%D0%B0%D1%80%D1%82%D0%B8%D0%BD%D0%BA%D0%B8%20%20%D1%81%D0%BA%D0%B0%D0%B7%D0%BA%D0%B8%20%D0%BB%D1%8E%D0%B4%D0%B8%20%D0%BF%D1%8C%D1%8E%20%D0%B2%D0%BE%D0%B4%D1%83&amp;img_url=http://www.teremok.in/images/Ribka_Guldor12.jpg&amp;pos=116&amp;rpt=simag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p=5&amp;text=%D0%B8%D1%81%D1%82%D0%BE%D1%80%D0%B8%D1%8F%20%20%D0%BE%D0%B7%D0%B5%D1%80%D0%BE%20%D1%88%D0%B0%D1%80%D1%82%D0%B0%D1%88%20%D0%B2%20%D0%BA%D0%B0%D1%80%D1%82%D0%B8%D0%BD%D0%BA%D0%B0%D1%85&amp;img_url=img-fotki.yandex.ru/get/6202/546689.a5/0_9380a_2777bd26_XL&amp;pos=155&amp;rpt=simag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hyperlink" Target="http://images.yandex.ru/yandsearch?p=1&amp;text=%D1%84%D0%BE%D1%82%D0%BE%20%D1%84%D0%BE%D1%82%D0%BE%20%D1%80%D0%B5%D0%BA%D0%B0%20%20%D0%BF%D0%B0%D1%82%D1%80%D1%83%D1%88%D0%B8%D1%85%D0%B0&amp;noreask=1&amp;img_url=www.interkal.narod.ru/SIty4.JPG&amp;pos=32&amp;rpt=simage&amp;lr=5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jpeg"/><Relationship Id="rId4" Type="http://schemas.openxmlformats.org/officeDocument/2006/relationships/hyperlink" Target="http://images.yandex.ru/yandsearch?text=%D1%84%D0%BE%D1%82%D0%BE%20%D1%84%D0%BE%D1%82%D0%BE%20%D1%80%D0%B5%D0%BA%D0%B0%20%20%D0%BF%D0%B0%D1%82%D1%80%D1%83%D1%88%D0%B8%D1%85%D0%B0&amp;noreask=1&amp;img_url=reki-ozera.ru/uploads/posts/2011-03/1299495801_patrushiha_2.jpg&amp;pos=10&amp;rpt=simage&amp;lr=54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hyperlink" Target="http://images.yandex.ru/yandsearch?text=%D1%84%D0%BE%D1%82%D0%BE%20%D1%84%D0%BE%D1%82%D0%BE%20%D1%80%D0%B5%D0%BA%D0%B0%20%20%D0%BF%D0%B0%D1%82%D1%80%D1%83%D1%88%D0%B8%D1%85%D0%B0&amp;noreask=1&amp;img_url=1723.ru/forums/uploads/post-1-1276796324.jpg&amp;pos=15&amp;rpt=simage&amp;lr=5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jpeg"/><Relationship Id="rId4" Type="http://schemas.openxmlformats.org/officeDocument/2006/relationships/hyperlink" Target="http://images.yandex.ru/yandsearch?text=%D1%84%D0%BE%D1%82%D0%BE%20%D1%84%D0%BE%D1%82%D0%BE%20%D1%80%D0%B5%D0%BA%D0%B0%20%20%D0%BF%D0%B0%D1%82%D1%80%D1%83%D1%88%D0%B8%D1%85%D0%B0&amp;noreask=1&amp;img_url=1723.ru/forums/uploads/post-1-1276796415.jpg&amp;pos=14&amp;rpt=simage&amp;lr=54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images.yandex.ru/yandsearch?p=1&amp;text=%D0%BA%D0%B0%D1%80%D1%82%D0%B8%D0%BD%D0%BA%D0%B0%20%D0%BC%D0%B0%D0%BC%D0%BE%D0%BD%D1%82%D0%B0&amp;noreask=1&amp;img_url=http://www.rocksandminerals.com/fossil/mammoth/mammoth1.jpg&amp;pos=34&amp;rpt=simage&amp;lr=5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jpeg"/><Relationship Id="rId4" Type="http://schemas.openxmlformats.org/officeDocument/2006/relationships/hyperlink" Target="http://images.yandex.ru/yandsearch?p=1&amp;text=%D0%BA%D0%B0%D1%80%D1%82%D0%B8%D0%BD%D0%BA%D0%B0%20%D0%BC%D0%B0%D0%BC%D0%BE%D0%BD%D1%82%D0%B0&amp;noreask=1&amp;img_url=http://www.podkat.ru/uploads/posts/2011-03/1301595381_talcy-30_img_63.jpg&amp;pos=50&amp;rpt=simage&amp;lr=54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kmap.ru/lakes/31/photos/1190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ekmap.ru/lakes/31/photos/11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kmap.ru/lakes/31/photos/1198" TargetMode="External"/><Relationship Id="rId11" Type="http://schemas.openxmlformats.org/officeDocument/2006/relationships/image" Target="../media/image1.jpeg"/><Relationship Id="rId5" Type="http://schemas.openxmlformats.org/officeDocument/2006/relationships/image" Target="../media/image3.png"/><Relationship Id="rId10" Type="http://schemas.openxmlformats.org/officeDocument/2006/relationships/hyperlink" Target="http://images.yandex.ru/yandsearch?p=5&amp;text=%D0%B8%D1%81%D1%82%D0%BE%D1%80%D0%B8%D1%8F%20%20%D0%BE%D0%B7%D0%B5%D1%80%D0%BE%20%D1%88%D0%B0%D1%80%D1%82%D0%B0%D1%88%20%D0%B2%20%D0%BA%D0%B0%D1%80%D1%82%D0%B8%D0%BD%D0%BA%D0%B0%D1%85&amp;img_url=img-fotki.yandex.ru/get/6202/546689.a5/0_9380a_2777bd26_XL&amp;pos=155&amp;rpt=simage" TargetMode="External"/><Relationship Id="rId4" Type="http://schemas.openxmlformats.org/officeDocument/2006/relationships/hyperlink" Target="http://www.ekmap.ru/" TargetMode="Externa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p=1&amp;text=%D0%B8%D1%81%D1%82%D0%BE%D1%80%D0%B8%D1%8F%20%20%D0%BE%D0%B7%D0%B5%D1%80%D0%BE%20%D1%88%D0%B0%D1%80%D1%82%D0%B0%D1%88%20%D0%B2%20%D0%BA%D0%B0%D1%80%D1%82%D0%B8%D0%BD%D0%BA%D0%B0%D1%85&amp;img_url=i.sunhome.ru/foto/218/ozero-shartash-kamennie-palatki-v4.jpg&amp;pos=34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www.ekmap.ru/lakes/31/photos/68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jpeg"/><Relationship Id="rId7" Type="http://schemas.openxmlformats.org/officeDocument/2006/relationships/hyperlink" Target="http://astratrevel-club.com/wp-content/uploads/2012/05/x_77517045.jpg" TargetMode="External"/><Relationship Id="rId2" Type="http://schemas.openxmlformats.org/officeDocument/2006/relationships/hyperlink" Target="http://images.yandex.ru/yandsearch?p=1&amp;text=%D0%B8%D1%81%D1%82%D0%BE%D1%80%D0%B8%D1%8F%20%20%D0%BE%D0%B7%D0%B5%D1%80%D0%BE%20%D1%88%D0%B0%D1%80%D1%82%D0%B0%D1%88%20%D0%B2%20%D0%BA%D0%B0%D1%80%D1%82%D0%B8%D0%BD%D0%BA%D0%B0%D1%85&amp;img_url=img-fotki.yandex.ru/get/5503/laragi.119/0_793f8_11ff2efa_XL&amp;pos=40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images.yandex.ru/yandsearch?text=%D0%B8%D1%81%D1%82%D0%BE%D1%80%D0%B8%D1%8F%20%D0%BE%D1%81%D0%BE%D0%B1%D0%B5%D0%BD%D0%BD%D0%BE%D1%81%D1%82%D0%B8%20%D1%84%D0%BE%D1%82%D0%BE%20%D1%80%D0%B5%D0%BA%D0%B8%20%D0%B8%D1%81%D0%B5%D1%82%D1%8C&amp;noreask=1&amp;img_url=www.baby.ru/storage/e/c/8/f/12547734.420638.jpeg&amp;pos=18&amp;rpt=simage&amp;lr=5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8%D1%81%D1%82%D0%BE%D1%80%D0%B8%D1%8F%20%D0%BE%D1%81%D0%BE%D0%B1%D0%B5%D0%BD%D0%BD%D0%BE%D1%81%D1%82%D0%B8%20%D1%84%D0%BE%D1%82%D0%BE%20%D1%80%D0%B5%D0%BA%D0%B8%20%D0%B8%D1%81%D0%B5%D1%82%D1%8C&amp;noreask=1&amp;img_url=ps-spb2008.narod.ru/images/bw/02079v.jpg&amp;pos=9&amp;rpt=simage&amp;lr=54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images.yandex.ru/yandsearch?text=%D0%B8%D1%81%D1%82%D0%BE%D1%80%D0%B8%D1%8F%20%D0%BE%D1%81%D0%BE%D0%B1%D0%B5%D0%BD%D0%BD%D0%BE%D1%81%D1%82%D0%B8%20%D1%84%D0%BE%D1%82%D0%BE%20%D1%80%D0%B5%D0%BA%D0%B8%20%D0%B8%D1%81%D0%B5%D1%82%D1%8C&amp;noreask=1&amp;img_url=dic.academic.ru/pictures/wiki/files/75/Kamensk_Bridge.jpg&amp;pos=1&amp;rpt=simage&amp;lr=54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hyperlink" Target="http://images.yandex.ru/yandsearch?p=5&amp;text=%D0%B8%D1%81%D1%82%D0%BE%D1%80%D0%B8%D1%8F%20%D0%BE%D1%81%D0%BE%D0%B1%D0%B5%D0%BD%D0%BD%D0%BE%D1%81%D1%82%D0%B8%20%D1%84%D0%BE%D1%82%D0%BE%20%D1%80%D0%B5%D0%BA%D0%B8%20%D0%B8%D1%81%D0%B5%D1%82%D1%8C&amp;noreask=1&amp;img_url=www.mirtesen.info/images/stories/img_0616.jpg&amp;pos=163&amp;rpt=simage&amp;lr=54" TargetMode="External"/><Relationship Id="rId7" Type="http://schemas.openxmlformats.org/officeDocument/2006/relationships/hyperlink" Target="http://images.yandex.ru/yandsearch?p=8&amp;text=%D0%B8%D1%81%D1%82%D0%BE%D1%80%D0%B8%D1%8F%20%D0%BE%D1%81%D0%BE%D0%B1%D0%B5%D0%BD%D0%BD%D0%BE%D1%81%D1%82%D0%B8%20%D1%84%D0%BE%D1%82%D0%BE%20%D1%80%D0%B5%D0%BA%D0%B8%20%D0%B8%D1%81%D0%B5%D1%82%D1%8C&amp;noreask=1&amp;img_url=files.citycatalogue.com/634143129843011250.jpg&amp;pos=258&amp;rpt=simage&amp;lr=54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hyperlink" Target="http://images.yandex.ru/yandsearch?p=6&amp;text=%D0%B8%D1%81%D1%82%D0%BE%D1%80%D0%B8%D1%8F%20%D0%BE%D1%81%D0%BE%D0%B1%D0%B5%D0%BD%D0%BD%D0%BE%D1%81%D1%82%D0%B8%20%D1%84%D0%BE%D1%82%D0%BE%20%D1%80%D0%B5%D0%BA%D0%B8%20%D0%B8%D1%81%D0%B5%D1%82%D1%8C&amp;noreask=1&amp;img_url=img-fotki.yandex.ru/get/4414/42948665.21/0_7474a_a605bab2_XL&amp;pos=183&amp;rpt=simage&amp;lr=54" TargetMode="External"/><Relationship Id="rId10" Type="http://schemas.openxmlformats.org/officeDocument/2006/relationships/image" Target="../media/image20.gif"/><Relationship Id="rId4" Type="http://schemas.openxmlformats.org/officeDocument/2006/relationships/image" Target="../media/image17.jpeg"/><Relationship Id="rId9" Type="http://schemas.openxmlformats.org/officeDocument/2006/relationships/hyperlink" Target="http://www.ekmap.ru/city/iset_rive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images.yandex.ru/yandsearch?p=4&amp;text=%D0%BA%D0%B0%D1%80%D1%82%D0%B8%D0%BD%D0%BA%D0%B8%20%D1%81%D0%BB%D0%B5%D0%B4%D0%B0%D0%BC%D0%B8%20%D0%BF%D0%BE%D1%81%D0%B5%D0%BB%D0%B5%D0%BD%D0%B8%D0%B9%20%D0%B4%D1%80%D0%B5%D0%B2%D0%BD%D0%B8%D1%85%20%D0%BB%D1%8E%D0%B4%D0%B5%D0%B9.&amp;img_url=http://www.kokm.ru/data/img/6d6ba05.jpg&amp;pos=130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hyperlink" Target="http://images.yandex.ru/yandsearch?text=%D0%BA%D0%B0%D1%80%D1%82%D0%B8%D0%BD%D0%BA%D0%B8%20%D1%81%D0%BB%D0%B5%D0%B4%D0%B0%D0%BC%D0%B8%20%D0%BF%D0%BE%D1%81%D0%B5%D0%BB%D0%B5%D0%BD%D0%B8%D0%B9%20%D0%B4%D1%80%D0%B5%D0%B2%D0%BD%D0%B8%D1%85%20%D0%BB%D1%8E%D0%B4%D0%B5%D0%B9%20%D0%BD%D0%B5%D0%BE%D0%BB%D0%B8%D1%82%D0%B0.&amp;img_url=http://dreamworlds.ru/uploads/posts/2008-12/1228955516_2.jpg&amp;pos=0&amp;rpt=simag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p=1&amp;text=%D1%84%D0%BE%D1%82%D0%BE%20%D1%84%D0%BE%D1%82%D0%BE%20%D0%BE%D0%B7%D0%B5%D1%80%D0%BE%20%D0%A7%D1%83%D1%81%D0%BE%D0%B2%D1%81%D0%BA%D0%BE%D0%B5&amp;noreask=1&amp;img_url=mirlive.com/russia/chusovskoe-ozero/landscape.jpg&amp;pos=56&amp;rpt=simage&amp;lr=5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Водные ресурсы родного края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105400"/>
            <a:ext cx="6400800" cy="699864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Г. Екатеринбург</a:t>
            </a:r>
          </a:p>
          <a:p>
            <a:r>
              <a:rPr lang="ru-RU" sz="1800" dirty="0" smtClean="0">
                <a:solidFill>
                  <a:schemeClr val="tx1"/>
                </a:solidFill>
              </a:rPr>
              <a:t>201</a:t>
            </a:r>
            <a:r>
              <a:rPr lang="en-US" sz="1800" smtClean="0">
                <a:solidFill>
                  <a:schemeClr val="tx1"/>
                </a:solidFill>
              </a:rPr>
              <a:t>3</a:t>
            </a:r>
            <a:r>
              <a:rPr lang="ru-RU" sz="180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г.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645024"/>
            <a:ext cx="8387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Подготовила: учитель- логопед Викторова М. В. МБДОУ № 134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5004048" cy="7200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Озеро </a:t>
            </a:r>
            <a:r>
              <a:rPr lang="ru-RU" dirty="0" err="1" smtClean="0"/>
              <a:t>Чусовское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8" descr="Озеро Чусовское (Чусовое)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4464496" cy="297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932040" y="0"/>
            <a:ext cx="421196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Озеро </a:t>
            </a:r>
            <a:r>
              <a:rPr lang="ru-RU" sz="2800" dirty="0" err="1" smtClean="0"/>
              <a:t>Чусовское</a:t>
            </a:r>
            <a:r>
              <a:rPr lang="ru-RU" sz="2800" dirty="0" smtClean="0"/>
              <a:t> ,воды его впадают в два океана: Северный Ледовитый и Атлантический. Расположено озеро на уральском водоразделе — географической границе Европы и Азии. Озеро считается самым большим Пермского края, оно достаточно длинное, более чем 15 км в длину, в ширину - три. Глубина восемь метров. Главный приток - река Березовка.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Озеро Чусовское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005064"/>
            <a:ext cx="4536504" cy="27804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На Среднем Урале, в пределах озера, отмечают остатки фауны крупных млекопитающих: мамонтов, носорогов, бизонов, северных оленей, лошадей, ослов 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3794" name="Picture 2" descr="http://im8-tub-ru.yandex.net/i?id=390827409-18-72&amp;n=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437112"/>
            <a:ext cx="3240360" cy="2189432"/>
          </a:xfrm>
          <a:prstGeom prst="rect">
            <a:avLst/>
          </a:prstGeom>
          <a:noFill/>
        </p:spPr>
      </p:pic>
      <p:pic>
        <p:nvPicPr>
          <p:cNvPr id="33796" name="Picture 4" descr="http://i.allday.ru/uploads/posts/2010-03/1269039676_1y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789040"/>
            <a:ext cx="3528392" cy="2648473"/>
          </a:xfrm>
          <a:prstGeom prst="rect">
            <a:avLst/>
          </a:prstGeom>
          <a:noFill/>
        </p:spPr>
      </p:pic>
      <p:pic>
        <p:nvPicPr>
          <p:cNvPr id="33802" name="Picture 10" descr="http://im3-tub-ru.yandex.net/i?id=29970762-3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3384376" cy="2551037"/>
          </a:xfrm>
          <a:prstGeom prst="rect">
            <a:avLst/>
          </a:prstGeom>
          <a:noFill/>
        </p:spPr>
      </p:pic>
      <p:pic>
        <p:nvPicPr>
          <p:cNvPr id="9" name="Picture 2" descr="http://im7-tub-ru.yandex.net/i?id=156925505-55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8104" y="1124744"/>
            <a:ext cx="3348880" cy="26719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37890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err="1" smtClean="0"/>
              <a:t>Чусовское</a:t>
            </a:r>
            <a:r>
              <a:rPr lang="ru-RU" dirty="0" smtClean="0"/>
              <a:t> озеро «глубокий овраг». Вода местами мутная из-за наплыва болотных вод. Здесь водится щука, лещ, судак, окунь, налим и др. Летают утки. </a:t>
            </a:r>
            <a:r>
              <a:rPr lang="ru-RU" dirty="0" err="1" smtClean="0"/>
              <a:t>Гологорский</a:t>
            </a:r>
            <a:r>
              <a:rPr lang="ru-RU" dirty="0" smtClean="0"/>
              <a:t> рудник , у озера Чусовая, не только единственный в России по добыче хромистого железняка, но и крупнейший в мире. Ниже устья реки </a:t>
            </a:r>
            <a:r>
              <a:rPr lang="ru-RU" dirty="0" err="1" smtClean="0"/>
              <a:t>Сылвицы</a:t>
            </a:r>
            <a:r>
              <a:rPr lang="ru-RU" dirty="0" smtClean="0"/>
              <a:t> на правом берегу Чусовой высится утес </a:t>
            </a:r>
            <a:r>
              <a:rPr lang="ru-RU" dirty="0" err="1" smtClean="0"/>
              <a:t>Ермак.Утес</a:t>
            </a:r>
            <a:r>
              <a:rPr lang="ru-RU" dirty="0" smtClean="0"/>
              <a:t> Ермак интересен тем, что на каждый крик и на всплеск весла отвечает ясным многократным эхо.</a:t>
            </a:r>
          </a:p>
          <a:p>
            <a:endParaRPr lang="ru-RU" dirty="0"/>
          </a:p>
        </p:txBody>
      </p:sp>
      <p:pic>
        <p:nvPicPr>
          <p:cNvPr id="4" name="Picture 2" descr="http://im7-tub-ru.yandex.net/i?id=449525177-1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717031"/>
            <a:ext cx="5256584" cy="3140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http://ekbsl.ru/wp-content/uploads/2010/05/125062009-300x2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02415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Озеро </a:t>
            </a:r>
            <a:r>
              <a:rPr lang="ru-RU" sz="7200" b="1" dirty="0" err="1" smtClean="0"/>
              <a:t>Шувакиш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32403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Озеро </a:t>
            </a:r>
            <a:r>
              <a:rPr lang="ru-RU" sz="2400" b="1" dirty="0" err="1" smtClean="0"/>
              <a:t>Шувакиш</a:t>
            </a:r>
            <a:r>
              <a:rPr lang="ru-RU" sz="2400" b="1" dirty="0" smtClean="0"/>
              <a:t> </a:t>
            </a:r>
            <a:r>
              <a:rPr lang="ru-RU" sz="2400" dirty="0" smtClean="0"/>
              <a:t>размерами 2 на 2,5 км. Расположено внутри </a:t>
            </a:r>
            <a:r>
              <a:rPr lang="ru-RU" sz="2400" dirty="0" err="1" smtClean="0"/>
              <a:t>Шувакишского</a:t>
            </a:r>
            <a:r>
              <a:rPr lang="ru-RU" sz="2400" dirty="0" smtClean="0"/>
              <a:t> лесопарка- парка Победы, здесь же -лыжная база. В прошлом из него вытекала река </a:t>
            </a:r>
            <a:r>
              <a:rPr lang="ru-RU" sz="2400" dirty="0" err="1" smtClean="0"/>
              <a:t>Шувакиш</a:t>
            </a:r>
            <a:r>
              <a:rPr lang="ru-RU" sz="2400" dirty="0" smtClean="0"/>
              <a:t>, в настоящее время видимого стока нет. Постепенно озеро </a:t>
            </a:r>
            <a:r>
              <a:rPr lang="ru-RU" sz="2400" dirty="0" err="1" smtClean="0"/>
              <a:t>заболотлось.Сейчас</a:t>
            </a:r>
            <a:r>
              <a:rPr lang="ru-RU" sz="2400" dirty="0" smtClean="0"/>
              <a:t> </a:t>
            </a:r>
            <a:r>
              <a:rPr lang="ru-RU" sz="2400" dirty="0" err="1" smtClean="0"/>
              <a:t>озеро</a:t>
            </a:r>
            <a:r>
              <a:rPr lang="ru-RU" sz="2400" dirty="0" smtClean="0"/>
              <a:t> уже не расширяется, но и не сокращается. И вода в нем теперь чистая. Водятся карась и гольян.  Уток  много. Журавли прилетают, чайки кричат</a:t>
            </a:r>
            <a:endParaRPr lang="ru-RU" sz="2400" dirty="0"/>
          </a:p>
        </p:txBody>
      </p:sp>
      <p:pic>
        <p:nvPicPr>
          <p:cNvPr id="7" name="Picture 2" descr="http://biblio28.ru/assets/images/5-kraevedenie/pamyatnye-mesta/Lake%20Shuvakish%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0968"/>
            <a:ext cx="2952328" cy="2007134"/>
          </a:xfrm>
          <a:prstGeom prst="rect">
            <a:avLst/>
          </a:prstGeom>
          <a:noFill/>
        </p:spPr>
      </p:pic>
      <p:pic>
        <p:nvPicPr>
          <p:cNvPr id="2052" name="Picture 4" descr="http://im7-tub-ru.yandex.net/i?id=510675799-21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6060" y="3356992"/>
            <a:ext cx="3057940" cy="1872208"/>
          </a:xfrm>
          <a:prstGeom prst="rect">
            <a:avLst/>
          </a:prstGeom>
          <a:noFill/>
        </p:spPr>
      </p:pic>
      <p:pic>
        <p:nvPicPr>
          <p:cNvPr id="8198" name="Picture 6" descr="http://cs308428.userapi.com/v308428636/1773/aWEhaBeIti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492896"/>
            <a:ext cx="2448272" cy="3892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11430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/>
              <a:t> </a:t>
            </a:r>
            <a:r>
              <a:rPr lang="ru-RU" sz="2800" dirty="0" smtClean="0"/>
              <a:t>Рядом с озером ученые нашли дольмены( каменные сооружения), предполагается , что первые дольмены появились значительно раньше – за 10 тысяч лет, т.е., они старше египетских пирамид. Археологи на </a:t>
            </a:r>
            <a:r>
              <a:rPr lang="ru-RU" sz="2800" dirty="0" err="1" smtClean="0"/>
              <a:t>Шувакише</a:t>
            </a:r>
            <a:r>
              <a:rPr lang="ru-RU" sz="2800" dirty="0" smtClean="0"/>
              <a:t>  нашли красочно орнаментированное деревянное весло времён неолита-энеолита(5 тыс. лет назад).</a:t>
            </a:r>
            <a:endParaRPr lang="ru-RU" sz="2800" dirty="0"/>
          </a:p>
        </p:txBody>
      </p:sp>
      <p:pic>
        <p:nvPicPr>
          <p:cNvPr id="4" name="Picture 4" descr="http://im8-tub-ru.yandex.net/i?id=75237259-5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5144"/>
            <a:ext cx="2843808" cy="2132856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7790" y="3717032"/>
            <a:ext cx="6386210" cy="2149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im3-tub-ru.yandex.net/i?id=138167399-46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Озеро </a:t>
            </a:r>
            <a:r>
              <a:rPr lang="ru-RU" sz="7200" b="1" dirty="0" err="1" smtClean="0"/>
              <a:t>Балтым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Озеро </a:t>
            </a:r>
            <a:r>
              <a:rPr lang="ru-RU" dirty="0" err="1" smtClean="0"/>
              <a:t>Балтым</a:t>
            </a:r>
            <a:r>
              <a:rPr lang="ru-RU" dirty="0" smtClean="0"/>
              <a:t> («тихое»)находится па территории Верхней Пышмы и принадлежит к бассейну р. Пышма. Имеет длину 4 км, ширину 2,6 км, наибольшая глубина-5,5 м, преобладающие глубины-3-4 м.</a:t>
            </a:r>
          </a:p>
          <a:p>
            <a:pPr>
              <a:buNone/>
            </a:pPr>
            <a:r>
              <a:rPr lang="ru-RU" dirty="0" smtClean="0"/>
              <a:t>В озере водится рыба: лещ, чебак, окунь, карась, щука.</a:t>
            </a:r>
          </a:p>
          <a:p>
            <a:pPr>
              <a:buNone/>
            </a:pPr>
            <a:r>
              <a:rPr lang="ru-RU" dirty="0" smtClean="0"/>
              <a:t>Со всех сторон оно окружено смешанными лесами. Песчаные берега, живописные сосново-березовые леса и прозрачная, чистая вода 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27650" name="Picture 2" descr="http://i2.otzovik.com/2011/03/07/57815/img/724255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025238"/>
            <a:ext cx="3779912" cy="2832762"/>
          </a:xfrm>
          <a:prstGeom prst="rect">
            <a:avLst/>
          </a:prstGeom>
          <a:noFill/>
        </p:spPr>
      </p:pic>
      <p:pic>
        <p:nvPicPr>
          <p:cNvPr id="27652" name="Picture 4" descr="http://im0-tub-ru.yandex.net/i?id=330675766-67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3068959"/>
            <a:ext cx="3573760" cy="2220157"/>
          </a:xfrm>
          <a:prstGeom prst="rect">
            <a:avLst/>
          </a:prstGeom>
          <a:noFill/>
        </p:spPr>
      </p:pic>
      <p:pic>
        <p:nvPicPr>
          <p:cNvPr id="27654" name="Picture 6" descr="http://img-fotki.yandex.ru/get/4508/autumn-leaves.59/0_4492d_3f11bbe1_X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6050" y="3212976"/>
            <a:ext cx="2647950" cy="38576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91264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Легенда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Давным-давно древние люди поселились в красивой долине, с горами и лесами. Охотились на зверя, добывали рыбу и разводили скот, нашли здесь медную руду и золото. Стали изготовлять украшения, домашнюю утварь и орудия </a:t>
            </a:r>
            <a:r>
              <a:rPr lang="ru-RU" sz="2000" dirty="0" err="1" smtClean="0"/>
              <a:t>труда.Прослышал</a:t>
            </a:r>
            <a:r>
              <a:rPr lang="ru-RU" sz="2000" dirty="0" smtClean="0"/>
              <a:t> про золотую долину богач </a:t>
            </a:r>
            <a:r>
              <a:rPr lang="ru-RU" sz="2000" dirty="0" err="1" smtClean="0"/>
              <a:t>Кучемга</a:t>
            </a:r>
            <a:r>
              <a:rPr lang="ru-RU" sz="2000" dirty="0" smtClean="0"/>
              <a:t> и отобрал сокровища .Стал мыть золото и добывать медную руду. Но сокровища не принесли ему счастья. Однажды ночью вылез он из глубокой ямы с мешком сверкающих камней и стал раскладывать добычу. </a:t>
            </a:r>
            <a:endParaRPr lang="ru-RU" sz="2000" dirty="0"/>
          </a:p>
        </p:txBody>
      </p:sp>
      <p:pic>
        <p:nvPicPr>
          <p:cNvPr id="4" name="Picture 10" descr="http://im3-tub-ru.yandex.net/i?id=352531464-1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6277" b="28592"/>
          <a:stretch>
            <a:fillRect/>
          </a:stretch>
        </p:blipFill>
        <p:spPr bwMode="auto">
          <a:xfrm>
            <a:off x="3131840" y="2897560"/>
            <a:ext cx="6012160" cy="3960440"/>
          </a:xfrm>
          <a:prstGeom prst="rect">
            <a:avLst/>
          </a:prstGeom>
          <a:noFill/>
        </p:spPr>
      </p:pic>
      <p:pic>
        <p:nvPicPr>
          <p:cNvPr id="5" name="Picture 4" descr="http://im8-tub-ru.yandex.net/i?id=501585259-67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780928"/>
            <a:ext cx="2652295" cy="1800200"/>
          </a:xfrm>
          <a:prstGeom prst="rect">
            <a:avLst/>
          </a:prstGeom>
          <a:noFill/>
        </p:spPr>
      </p:pic>
      <p:pic>
        <p:nvPicPr>
          <p:cNvPr id="5122" name="Picture 2" descr="http://im5-tub-ru.yandex.net/i?id=121257622-33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625752"/>
            <a:ext cx="2987824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3015208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И вдруг увидел красивую девушку. Ее глаза горели, как далекие звезды, длинные золотистые волосы спадали с плеч. </a:t>
            </a:r>
            <a:r>
              <a:rPr lang="ru-RU" sz="2200" dirty="0" err="1" smtClean="0"/>
              <a:t>Кучемга</a:t>
            </a:r>
            <a:r>
              <a:rPr lang="ru-RU" sz="2200" dirty="0" smtClean="0"/>
              <a:t> шагнул к красавице. В это время из ямы послышался печальный стон: люди, которых он заставлял на себя работать, просили глоток чистой воды. Сверкнула молния, и прекрасная незнакомка скрылась в яме. Она отворила каменные ворота водяного царства и крикнула: «Ты ответишь за свою </a:t>
            </a:r>
            <a:r>
              <a:rPr lang="ru-RU" sz="2200" dirty="0" err="1" smtClean="0"/>
              <a:t>жадность.Я</a:t>
            </a:r>
            <a:r>
              <a:rPr lang="ru-RU" sz="2200" dirty="0" smtClean="0"/>
              <a:t> даю людям воду и не простую, а живительную, медовую!». Волосы ее превратились в один миг в водяные струи, и поток понес их в долину. </a:t>
            </a:r>
            <a:r>
              <a:rPr lang="ru-RU" sz="2200" dirty="0" err="1" smtClean="0"/>
              <a:t>Кучемга</a:t>
            </a:r>
            <a:r>
              <a:rPr lang="ru-RU" sz="2200" dirty="0" smtClean="0"/>
              <a:t> скрылся в пучине, где нашла его смерть. Долина наполнилась живительной влагой. Вернулась жизнь.</a:t>
            </a:r>
            <a:br>
              <a:rPr lang="ru-RU" sz="2200" dirty="0" smtClean="0"/>
            </a:br>
            <a:r>
              <a:rPr lang="ru-RU" sz="2200" dirty="0" smtClean="0"/>
              <a:t>– О, </a:t>
            </a:r>
            <a:r>
              <a:rPr lang="ru-RU" sz="2200" dirty="0" err="1" smtClean="0"/>
              <a:t>Бал-тым</a:t>
            </a:r>
            <a:r>
              <a:rPr lang="ru-RU" sz="2200" dirty="0" smtClean="0"/>
              <a:t>! О, </a:t>
            </a:r>
            <a:r>
              <a:rPr lang="ru-RU" sz="2200" dirty="0" err="1" smtClean="0"/>
              <a:t>Бал-тым</a:t>
            </a:r>
            <a:r>
              <a:rPr lang="ru-RU" sz="2200" dirty="0" smtClean="0"/>
              <a:t>! – припав губами к воде, кричали люди.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http://im0-tub-ru.yandex.net/i?id=8521798-1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984775"/>
            <a:ext cx="3888432" cy="287322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220072" y="1700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32782" name="Picture 14" descr="http://im3-tub-ru.yandex.net/i?id=170046588-0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l="11285" t="2658"/>
          <a:stretch>
            <a:fillRect/>
          </a:stretch>
        </p:blipFill>
        <p:spPr bwMode="auto">
          <a:xfrm>
            <a:off x="4941816" y="4005064"/>
            <a:ext cx="3674816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http://im2-tub-ru.yandex.net/i?id=511587758-28-72&amp;n=21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47142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6789440" cy="1143000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озеро </a:t>
            </a:r>
            <a:r>
              <a:rPr lang="ru-RU" sz="7200" b="1" dirty="0" err="1" smtClean="0"/>
              <a:t>Шарташ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http://ekbsl.ru/wp-content/uploads/2010/05/124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692696"/>
            <a:ext cx="619268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река </a:t>
            </a:r>
            <a:r>
              <a:rPr lang="ru-RU" sz="7200" b="1" dirty="0" err="1" smtClean="0"/>
              <a:t>Патрушиха</a:t>
            </a:r>
            <a:endParaRPr lang="ru-RU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6576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Власти Екатеринбурга решили изменить русло реки </a:t>
            </a:r>
            <a:r>
              <a:rPr lang="ru-RU" dirty="0" err="1" smtClean="0"/>
              <a:t>Патрушихи,вернуть</a:t>
            </a:r>
            <a:r>
              <a:rPr lang="ru-RU" dirty="0" smtClean="0"/>
              <a:t> воды реки в старое природное русло на ее </a:t>
            </a:r>
            <a:r>
              <a:rPr lang="ru-RU" dirty="0" err="1" smtClean="0"/>
              <a:t>полуторакилометровом</a:t>
            </a:r>
            <a:r>
              <a:rPr lang="ru-RU" dirty="0" smtClean="0"/>
              <a:t> участке, от озера Половинное до юго-западной части Ленинского района.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005064"/>
          </a:xfrm>
        </p:spPr>
        <p:txBody>
          <a:bodyPr>
            <a:normAutofit/>
          </a:bodyPr>
          <a:lstStyle/>
          <a:p>
            <a:r>
              <a:rPr lang="ru-RU" i="1" dirty="0" smtClean="0"/>
              <a:t>«</a:t>
            </a:r>
            <a:r>
              <a:rPr lang="ru-RU" i="1" dirty="0" err="1" smtClean="0"/>
              <a:t>Патрушиха</a:t>
            </a:r>
            <a:r>
              <a:rPr lang="ru-RU" i="1" dirty="0" smtClean="0"/>
              <a:t>»</a:t>
            </a:r>
            <a:r>
              <a:rPr lang="ru-RU" dirty="0" smtClean="0"/>
              <a:t>, возможно, появилось в честь капитана И. Ф. Патрушева, жившего в 1722 г. Ранее </a:t>
            </a:r>
            <a:r>
              <a:rPr lang="ru-RU" dirty="0" err="1" smtClean="0"/>
              <a:t>Патрушиха</a:t>
            </a:r>
            <a:r>
              <a:rPr lang="ru-RU" dirty="0" smtClean="0"/>
              <a:t> называлась </a:t>
            </a:r>
            <a:r>
              <a:rPr lang="ru-RU" i="1" dirty="0" smtClean="0"/>
              <a:t>«</a:t>
            </a:r>
            <a:r>
              <a:rPr lang="ru-RU" i="1" dirty="0" err="1" smtClean="0"/>
              <a:t>Уктус</a:t>
            </a:r>
            <a:r>
              <a:rPr lang="ru-RU" i="1" dirty="0" smtClean="0"/>
              <a:t>»</a:t>
            </a:r>
            <a:r>
              <a:rPr lang="ru-RU" dirty="0" smtClean="0"/>
              <a:t> ,</a:t>
            </a:r>
            <a:r>
              <a:rPr lang="ru-RU" dirty="0" err="1" smtClean="0"/>
              <a:t>Патрушевкой</a:t>
            </a:r>
            <a:r>
              <a:rPr lang="ru-RU" dirty="0" smtClean="0"/>
              <a:t>, а ещё раньше Вязовкой и </a:t>
            </a:r>
            <a:r>
              <a:rPr lang="ru-RU" dirty="0" err="1" smtClean="0"/>
              <a:t>Калтыком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8" descr="http://im3-tub-ru.yandex.net/i?id=595428280-1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501008"/>
            <a:ext cx="4283968" cy="3356992"/>
          </a:xfrm>
          <a:prstGeom prst="rect">
            <a:avLst/>
          </a:prstGeom>
          <a:noFill/>
        </p:spPr>
      </p:pic>
      <p:pic>
        <p:nvPicPr>
          <p:cNvPr id="5" name="Picture 2" descr="http://im2-tub-ru.yandex.net/i?id=236547079-6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431028"/>
            <a:ext cx="4569296" cy="3426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4-tub-ru.yandex.net/i?id=619280747-2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83968" cy="3024336"/>
          </a:xfrm>
          <a:prstGeom prst="rect">
            <a:avLst/>
          </a:prstGeom>
          <a:noFill/>
        </p:spPr>
      </p:pic>
      <p:pic>
        <p:nvPicPr>
          <p:cNvPr id="1030" name="Picture 6" descr="http://im8-tub-ru.yandex.net/i?id=623598466-43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0"/>
            <a:ext cx="3993232" cy="29949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072348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Река </a:t>
            </a:r>
            <a:r>
              <a:rPr lang="ru-RU" sz="2800" b="1" dirty="0" err="1" smtClean="0"/>
              <a:t>Патрушиха</a:t>
            </a:r>
            <a:r>
              <a:rPr lang="ru-RU" sz="2800" b="1" dirty="0" smtClean="0"/>
              <a:t> </a:t>
            </a:r>
            <a:r>
              <a:rPr lang="ru-RU" sz="2800" dirty="0" smtClean="0"/>
              <a:t>- это правый приток Исети, длина 25 км. Начало берет из небольшого озера </a:t>
            </a:r>
            <a:r>
              <a:rPr lang="ru-RU" sz="2800" dirty="0" err="1" smtClean="0"/>
              <a:t>Карасье.Пересекает</a:t>
            </a:r>
            <a:r>
              <a:rPr lang="ru-RU" sz="2800" dirty="0" smtClean="0"/>
              <a:t> </a:t>
            </a:r>
            <a:r>
              <a:rPr lang="ru-RU" sz="2800" dirty="0" err="1" smtClean="0"/>
              <a:t>Широкореченское</a:t>
            </a:r>
            <a:r>
              <a:rPr lang="ru-RU" sz="2800" dirty="0" smtClean="0"/>
              <a:t> болото. Неширокая и неглубокая речка, в нескольких местах перегорожена плотинами, из-за чего в долине реки появились водохранилища: у </a:t>
            </a:r>
            <a:r>
              <a:rPr lang="ru-RU" sz="2800" dirty="0" err="1" smtClean="0"/>
              <a:t>Гореловского</a:t>
            </a:r>
            <a:r>
              <a:rPr lang="ru-RU" sz="2800" dirty="0" smtClean="0"/>
              <a:t> кордона (в районе УНЦ), в микрорайоне Елизавет и ниже по течению напротив северного склона </a:t>
            </a:r>
            <a:r>
              <a:rPr lang="ru-RU" sz="2800" dirty="0" err="1" smtClean="0"/>
              <a:t>Уктусских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В глиняных карьерах низовьев реки найдены кости мамонта и других животных ледникового периода.</a:t>
            </a:r>
            <a:endParaRPr lang="ru-RU" sz="3200" dirty="0"/>
          </a:p>
        </p:txBody>
      </p:sp>
      <p:pic>
        <p:nvPicPr>
          <p:cNvPr id="1026" name="Picture 2" descr="http://im7-tub-ru.yandex.net/i?id=156925505-5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988840"/>
            <a:ext cx="4584610" cy="3657934"/>
          </a:xfrm>
          <a:prstGeom prst="rect">
            <a:avLst/>
          </a:prstGeom>
          <a:noFill/>
        </p:spPr>
      </p:pic>
      <p:pic>
        <p:nvPicPr>
          <p:cNvPr id="1028" name="Picture 4" descr="http://im5-tub-ru.yandex.net/i?id=100264254-0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88840"/>
            <a:ext cx="4464496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Крещение на озере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3523316" cy="234888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348880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/>
              <a:t> Название озера значит «круглый камень». Здесь располагаются известнейшие археологические памятники, возраст которых колеблется от сотен до десятков тысяч лет. Здесь в эпоху энеолита были заложены первые поселения охотников и рыболовов. Летом в районе монастыря работает лодочная станция и прокат велосипедов. Вдоль дорожек установлены удобные скамеечки, зимой детвора катается на деревянной горке, любителей адреналина катают на </a:t>
            </a:r>
            <a:r>
              <a:rPr lang="ru-RU" sz="1800" dirty="0" err="1" smtClean="0"/>
              <a:t>параплане</a:t>
            </a:r>
            <a:r>
              <a:rPr lang="ru-RU" sz="1800" dirty="0" smtClean="0"/>
              <a:t>. Независимо от времени года, жители Орджоникидзевского района и ЖБИ часто здесь прогуливаются.</a:t>
            </a:r>
            <a:endParaRPr lang="ru-RU" sz="1800" dirty="0"/>
          </a:p>
        </p:txBody>
      </p:sp>
      <p:pic>
        <p:nvPicPr>
          <p:cNvPr id="1026" name="Picture 2" descr="На главну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pic>
        <p:nvPicPr>
          <p:cNvPr id="1028" name="Picture 4" descr="На главну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pic>
        <p:nvPicPr>
          <p:cNvPr id="1030" name="Picture 6" descr="На главну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pic>
        <p:nvPicPr>
          <p:cNvPr id="1032" name="Picture 8" descr="На главну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pic>
        <p:nvPicPr>
          <p:cNvPr id="1034" name="Picture 10" descr="На главну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pic>
        <p:nvPicPr>
          <p:cNvPr id="1040" name="Picture 16" descr="Крещение на озере.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2204864"/>
            <a:ext cx="3672408" cy="2448273"/>
          </a:xfrm>
          <a:prstGeom prst="rect">
            <a:avLst/>
          </a:prstGeom>
          <a:noFill/>
        </p:spPr>
      </p:pic>
      <p:pic>
        <p:nvPicPr>
          <p:cNvPr id="1044" name="Picture 20" descr="Крещение на озере.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32040" y="4509120"/>
            <a:ext cx="3456384" cy="2304258"/>
          </a:xfrm>
          <a:prstGeom prst="rect">
            <a:avLst/>
          </a:prstGeom>
          <a:noFill/>
        </p:spPr>
      </p:pic>
      <p:pic>
        <p:nvPicPr>
          <p:cNvPr id="1046" name="Picture 22" descr="http://im2-tub-ru.yandex.net/i?id=511587758-28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76056" y="2276872"/>
            <a:ext cx="3744416" cy="2485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80179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Глубина водоема — 4 м, средняя глубина — 3,0 м.В озере бьёт около 50 маленьких ключей, преимущественно с ледяной водой, что не даёт озеру высохнуть. Вода в озере </a:t>
            </a:r>
            <a:r>
              <a:rPr lang="ru-RU" sz="2400" dirty="0" err="1" smtClean="0"/>
              <a:t>прозрачная.В</a:t>
            </a:r>
            <a:r>
              <a:rPr lang="ru-RU" sz="2400" dirty="0" smtClean="0"/>
              <a:t> нем водятся окунь, плотва, карась, линь, пескарь, карп и рипус. Много воды отдавало озеро для нужд </a:t>
            </a:r>
            <a:r>
              <a:rPr lang="ru-RU" sz="2400" dirty="0" err="1" smtClean="0"/>
              <a:t>золотопромыслов</a:t>
            </a:r>
            <a:r>
              <a:rPr lang="ru-RU" sz="2400" dirty="0" smtClean="0"/>
              <a:t>. И это не проходило бесследно. Площадь </a:t>
            </a:r>
            <a:r>
              <a:rPr lang="ru-RU" sz="2400" dirty="0" err="1" smtClean="0"/>
              <a:t>Шарташа</a:t>
            </a:r>
            <a:r>
              <a:rPr lang="ru-RU" sz="2400" dirty="0" smtClean="0"/>
              <a:t> сократилась примерно в два раза. </a:t>
            </a:r>
            <a:r>
              <a:rPr lang="ru-RU" sz="2400" dirty="0" err="1" smtClean="0"/>
              <a:t>Шарташские</a:t>
            </a:r>
            <a:r>
              <a:rPr lang="ru-RU" sz="2400" dirty="0" smtClean="0"/>
              <a:t> Каменные Палатки — это изумительный образец уральской природы.</a:t>
            </a:r>
          </a:p>
          <a:p>
            <a:endParaRPr lang="ru-RU" sz="2000" b="1" dirty="0" smtClean="0"/>
          </a:p>
          <a:p>
            <a:endParaRPr lang="ru-RU" sz="2000" b="1" dirty="0" smtClean="0"/>
          </a:p>
          <a:p>
            <a:endParaRPr lang="ru-RU" sz="2000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2" descr="http://im6-tub-ru.yandex.net/i?id=605872941-5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4680521" cy="2890516"/>
          </a:xfrm>
          <a:prstGeom prst="rect">
            <a:avLst/>
          </a:prstGeom>
          <a:noFill/>
        </p:spPr>
      </p:pic>
      <p:pic>
        <p:nvPicPr>
          <p:cNvPr id="6" name="Picture 12" descr="Озеро Шарташ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2020" y="620688"/>
            <a:ext cx="4428489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Легенды </a:t>
            </a:r>
            <a:r>
              <a:rPr lang="ru-RU" dirty="0" err="1" smtClean="0"/>
              <a:t>Шарташа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5"/>
            <a:ext cx="9144000" cy="1008112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/>
              <a:t>Озеро </a:t>
            </a:r>
            <a:r>
              <a:rPr lang="ru-RU" sz="2800" dirty="0" err="1" smtClean="0"/>
              <a:t>Шарташ</a:t>
            </a:r>
            <a:r>
              <a:rPr lang="ru-RU" sz="2800" dirty="0" smtClean="0"/>
              <a:t> было когда- то соленым и до современного времени в нем жила древняя акула. Когда озеро стало пресным она погибла и ее скелет был найден учеными.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0" y="3717031"/>
            <a:ext cx="9144000" cy="10801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Существует такая легенда, что от берега к центру озера проложена под водой каменистая дорожка.</a:t>
            </a:r>
            <a:r>
              <a:rPr lang="ru-RU" sz="2900" dirty="0" smtClean="0"/>
              <a:t> Во время определенных праздников по этой дорожке, древние шаманы, проходили к центру озера и с помощью определенных ритуалов поднимали из- под воды остров, где и совершали свои обряды</a:t>
            </a:r>
            <a:endParaRPr kumimoji="0" lang="ru-RU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http://im7-tub-ru.yandex.net/i?id=146162128-3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204864"/>
            <a:ext cx="1905000" cy="1428750"/>
          </a:xfrm>
          <a:prstGeom prst="rect">
            <a:avLst/>
          </a:prstGeom>
          <a:noFill/>
        </p:spPr>
      </p:pic>
      <p:pic>
        <p:nvPicPr>
          <p:cNvPr id="6" name="Picture 6" descr="http://astratrevel-club.com/wp-content/uploads/2012/05/Копия-2955014_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725144"/>
            <a:ext cx="2521142" cy="1677566"/>
          </a:xfrm>
          <a:prstGeom prst="rect">
            <a:avLst/>
          </a:prstGeom>
          <a:noFill/>
        </p:spPr>
      </p:pic>
      <p:pic>
        <p:nvPicPr>
          <p:cNvPr id="17410" name="Picture 2" descr="по воде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797152"/>
            <a:ext cx="2448272" cy="1632182"/>
          </a:xfrm>
          <a:prstGeom prst="rect">
            <a:avLst/>
          </a:prstGeom>
          <a:noFill/>
        </p:spPr>
      </p:pic>
      <p:pic>
        <p:nvPicPr>
          <p:cNvPr id="17412" name="Picture 4" descr="http://astratrevel-club.com/wp-content/uploads/2012/05/cladoselach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2060848"/>
            <a:ext cx="1944216" cy="1387955"/>
          </a:xfrm>
          <a:prstGeom prst="rect">
            <a:avLst/>
          </a:prstGeom>
          <a:noFill/>
        </p:spPr>
      </p:pic>
      <p:pic>
        <p:nvPicPr>
          <p:cNvPr id="17414" name="Picture 6" descr="http://astratrevel-club.com/wp-content/uploads/2012/05/x_77517045.jpg">
            <a:hlinkClick r:id="rId7" tooltip="шаман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161588" y="-12098338"/>
            <a:ext cx="3448050" cy="2305050"/>
          </a:xfrm>
          <a:prstGeom prst="rect">
            <a:avLst/>
          </a:prstGeom>
          <a:noFill/>
        </p:spPr>
      </p:pic>
      <p:pic>
        <p:nvPicPr>
          <p:cNvPr id="17416" name="Picture 8" descr="http://astratrevel-club.com/wp-content/uploads/2012/05/x_77517045.jpg">
            <a:hlinkClick r:id="rId7" tooltip="шаман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4797152"/>
            <a:ext cx="2520280" cy="16848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http://im8-tub-ru.yandex.net/i?id=224103030-6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2179" y="3861049"/>
            <a:ext cx="4241821" cy="299695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752528"/>
          </a:xfrm>
          <a:noFill/>
        </p:spPr>
        <p:txBody>
          <a:bodyPr>
            <a:normAutofit/>
          </a:bodyPr>
          <a:lstStyle/>
          <a:p>
            <a:endParaRPr lang="ru-RU" dirty="0" smtClean="0">
              <a:solidFill>
                <a:srgbClr val="000000"/>
              </a:solidFill>
            </a:endParaRPr>
          </a:p>
          <a:p>
            <a:endParaRPr lang="ru-RU" dirty="0" smtClean="0">
              <a:solidFill>
                <a:srgbClr val="000000"/>
              </a:solidFill>
            </a:endParaRPr>
          </a:p>
          <a:p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7" name="Picture 4" descr="http://im6-tub-ru.yandex.net/i?id=241909827-49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" y="3789041"/>
            <a:ext cx="4097755" cy="3068960"/>
          </a:xfrm>
          <a:prstGeom prst="rect">
            <a:avLst/>
          </a:prstGeom>
          <a:noFill/>
        </p:spPr>
      </p:pic>
      <p:pic>
        <p:nvPicPr>
          <p:cNvPr id="4" name="Picture 6" descr="http://im3-tub-ru.yandex.net/i?id=106500834-08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03648" y="1"/>
            <a:ext cx="6048672" cy="400506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-243408"/>
            <a:ext cx="5328592" cy="1417638"/>
          </a:xfrm>
        </p:spPr>
        <p:txBody>
          <a:bodyPr>
            <a:noAutofit/>
          </a:bodyPr>
          <a:lstStyle/>
          <a:p>
            <a:pPr algn="l"/>
            <a:r>
              <a:rPr lang="ru-RU" sz="7200" dirty="0" smtClean="0"/>
              <a:t>Река Исеть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g-fotki.yandex.ru/get/2708/130635483.23/0_6bb3e_db33496_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399838"/>
            <a:ext cx="1944216" cy="1458162"/>
          </a:xfrm>
          <a:prstGeom prst="rect">
            <a:avLst/>
          </a:prstGeom>
          <a:noFill/>
        </p:spPr>
      </p:pic>
      <p:pic>
        <p:nvPicPr>
          <p:cNvPr id="18442" name="Picture 10" descr="http://im5-tub-ru.yandex.net/i?id=382822352-0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941168"/>
            <a:ext cx="1905000" cy="1428750"/>
          </a:xfrm>
          <a:prstGeom prst="rect">
            <a:avLst/>
          </a:prstGeom>
          <a:noFill/>
        </p:spPr>
      </p:pic>
      <p:pic>
        <p:nvPicPr>
          <p:cNvPr id="18444" name="Picture 12" descr="http://im8-tub-ru.yandex.net/i?id=344373872-22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4869160"/>
            <a:ext cx="1944216" cy="1472164"/>
          </a:xfrm>
          <a:prstGeom prst="rect">
            <a:avLst/>
          </a:prstGeom>
          <a:noFill/>
        </p:spPr>
      </p:pic>
      <p:pic>
        <p:nvPicPr>
          <p:cNvPr id="18446" name="Picture 14" descr="http://im8-tub-ru.yandex.net/i?id=464250245-65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55776" y="5429250"/>
            <a:ext cx="1905000" cy="1428750"/>
          </a:xfrm>
          <a:prstGeom prst="rect">
            <a:avLst/>
          </a:prstGeom>
          <a:noFill/>
        </p:spPr>
      </p:pic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507829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Исе́ть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smtClean="0"/>
              <a:t>«рыбная река».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река в Свердловской, Курганской и Тюменской областях РСФСР. Берёт начало из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водохранилища.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Вместе с искусственно созданными прудами – Городским, Парковым,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Нижне-Исетским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Верх-Исетским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её длина в черте города составляет 70 километров. Общая же длина Исети – 606 км, и впадает она в реку Тобол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Судоходна.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Главные притоки: Миасс,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Теча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Синара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Здесь водится много рыбы: щука, лещ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толстолобик.Р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давшая начало городу  Екатеринбургу и послужившая источником становления его как крупного промышленного и культурного центра.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48" name="Picture 16" descr="http://www.ekmap.ru/?source=%2Fcity%2Fiset_river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777538" y="0"/>
            <a:ext cx="9525" cy="9525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2699792" y="4077072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 smtClean="0"/>
              <a:t>Исетский</a:t>
            </a:r>
            <a:r>
              <a:rPr lang="ru-RU" i="1" dirty="0" smtClean="0"/>
              <a:t> пруд</a:t>
            </a:r>
            <a:r>
              <a:rPr lang="ru-RU" dirty="0" smtClean="0"/>
              <a:t> или </a:t>
            </a:r>
            <a:r>
              <a:rPr lang="ru-RU" i="1" dirty="0" smtClean="0"/>
              <a:t>пруд Екатеринбургского завода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Берега Исети заселялись человеком ещё в эпоху мезолита. На территории города ,на месте нынешнего стадиона «Динамо» и на территории Центрального парка культуры и отдыха, найдено более 350 мест со следами поселений древних людей. </a:t>
            </a:r>
            <a:endParaRPr lang="ru-RU" sz="2400" dirty="0"/>
          </a:p>
        </p:txBody>
      </p:sp>
      <p:pic>
        <p:nvPicPr>
          <p:cNvPr id="16388" name="Picture 4" descr="http://im6-tub-ru.yandex.net/i?id=212380042-5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435440"/>
            <a:ext cx="2987824" cy="2422560"/>
          </a:xfrm>
          <a:prstGeom prst="rect">
            <a:avLst/>
          </a:prstGeom>
          <a:noFill/>
        </p:spPr>
      </p:pic>
      <p:pic>
        <p:nvPicPr>
          <p:cNvPr id="16390" name="Picture 6" descr="http://im4-tub-ru.yandex.net/i?id=114728052-0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700808"/>
            <a:ext cx="6627616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im7-tub-ru.yandex.net/i?id=331372368-5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Озеро </a:t>
            </a:r>
            <a:r>
              <a:rPr lang="ru-RU" sz="7200" b="1" dirty="0" err="1" smtClean="0"/>
              <a:t>Чусовское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1113</Words>
  <Application>Microsoft Office PowerPoint</Application>
  <PresentationFormat>Экран (4:3)</PresentationFormat>
  <Paragraphs>46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Водные ресурсы родного края</vt:lpstr>
      <vt:lpstr>озеро Шарташ</vt:lpstr>
      <vt:lpstr> Название озера значит «круглый камень». Здесь располагаются известнейшие археологические памятники, возраст которых колеблется от сотен до десятков тысяч лет. Здесь в эпоху энеолита были заложены первые поселения охотников и рыболовов. Летом в районе монастыря работает лодочная станция и прокат велосипедов. Вдоль дорожек установлены удобные скамеечки, зимой детвора катается на деревянной горке, любителей адреналина катают на параплане. Независимо от времени года, жители Орджоникидзевского района и ЖБИ часто здесь прогуливаются.</vt:lpstr>
      <vt:lpstr>Слайд 4</vt:lpstr>
      <vt:lpstr>Легенды Шарташа</vt:lpstr>
      <vt:lpstr>Река Исеть</vt:lpstr>
      <vt:lpstr>Слайд 7</vt:lpstr>
      <vt:lpstr>Берега Исети заселялись человеком ещё в эпоху мезолита. На территории города ,на месте нынешнего стадиона «Динамо» и на территории Центрального парка культуры и отдыха, найдено более 350 мест со следами поселений древних людей. </vt:lpstr>
      <vt:lpstr>Озеро Чусовское</vt:lpstr>
      <vt:lpstr>Озеро Чусовское </vt:lpstr>
      <vt:lpstr>На Среднем Урале, в пределах озера, отмечают остатки фауны крупных млекопитающих: мамонтов, носорогов, бизонов, северных оленей, лошадей, ослов .</vt:lpstr>
      <vt:lpstr>Слайд 12</vt:lpstr>
      <vt:lpstr>Озеро Шувакиш</vt:lpstr>
      <vt:lpstr>Слайд 14</vt:lpstr>
      <vt:lpstr> Рядом с озером ученые нашли дольмены( каменные сооружения), предполагается , что первые дольмены появились значительно раньше – за 10 тысяч лет, т.е., они старше египетских пирамид. Археологи на Шувакише  нашли красочно орнаментированное деревянное весло времён неолита-энеолита(5 тыс. лет назад).</vt:lpstr>
      <vt:lpstr>Озеро Балтым</vt:lpstr>
      <vt:lpstr>Слайд 17</vt:lpstr>
      <vt:lpstr>Легенда</vt:lpstr>
      <vt:lpstr>И вдруг увидел красивую девушку. Ее глаза горели, как далекие звезды, длинные золотистые волосы спадали с плеч. Кучемга шагнул к красавице. В это время из ямы послышался печальный стон: люди, которых он заставлял на себя работать, просили глоток чистой воды. Сверкнула молния, и прекрасная незнакомка скрылась в яме. Она отворила каменные ворота водяного царства и крикнула: «Ты ответишь за свою жадность.Я даю людям воду и не простую, а живительную, медовую!». Волосы ее превратились в один миг в водяные струи, и поток понес их в долину. Кучемга скрылся в пучине, где нашла его смерть. Долина наполнилась живительной влагой. Вернулась жизнь. – О, Бал-тым! О, Бал-тым! – припав губами к воде, кричали люди.  </vt:lpstr>
      <vt:lpstr>река Патрушиха</vt:lpstr>
      <vt:lpstr>Слайд 21</vt:lpstr>
      <vt:lpstr>Слайд 22</vt:lpstr>
      <vt:lpstr>В глиняных карьерах низовьев реки найдены кости мамонта и других животных ледникового периода.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Водные ресурсы родного края</dc:title>
  <dc:creator>Николай</dc:creator>
  <cp:lastModifiedBy>Николай</cp:lastModifiedBy>
  <cp:revision>59</cp:revision>
  <dcterms:created xsi:type="dcterms:W3CDTF">2012-10-28T07:39:42Z</dcterms:created>
  <dcterms:modified xsi:type="dcterms:W3CDTF">2013-06-05T10:25:49Z</dcterms:modified>
</cp:coreProperties>
</file>