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5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6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6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4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0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1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1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9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1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009D-CFAA-4D33-B5EC-D3CE466C8DDE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8ED1-59DE-4995-98A6-8F885B754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3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9036496" cy="1470025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2F2F2F"/>
                </a:solidFill>
                <a:effectLst/>
                <a:latin typeface="roboto"/>
              </a:rPr>
              <a:t/>
            </a:r>
            <a:br>
              <a:rPr lang="ru-RU" b="1" i="0" dirty="0" smtClean="0">
                <a:solidFill>
                  <a:srgbClr val="2F2F2F"/>
                </a:solidFill>
                <a:effectLst/>
                <a:latin typeface="roboto"/>
              </a:rPr>
            </a:br>
            <a:r>
              <a:rPr lang="ru-RU" b="1" i="0" dirty="0" smtClean="0">
                <a:solidFill>
                  <a:srgbClr val="2F2F2F"/>
                </a:solidFill>
                <a:effectLst/>
                <a:latin typeface="roboto"/>
              </a:rPr>
              <a:t>Мастер- класс « Развитие общей, мелкой и артикуляционной моторики у детей с ОВЗ»</a:t>
            </a:r>
            <a:r>
              <a:rPr lang="ru-RU" b="0" i="0" dirty="0" smtClean="0">
                <a:solidFill>
                  <a:srgbClr val="2F2F2F"/>
                </a:solidFill>
                <a:effectLst/>
                <a:latin typeface="roboto"/>
              </a:rPr>
              <a:t/>
            </a:r>
            <a:br>
              <a:rPr lang="ru-RU" b="0" i="0" dirty="0" smtClean="0">
                <a:solidFill>
                  <a:srgbClr val="2F2F2F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F2F2F"/>
                </a:solidFill>
                <a:effectLst/>
                <a:latin typeface="roboto"/>
              </a:rPr>
              <a:t/>
            </a:r>
            <a:br>
              <a:rPr lang="ru-RU" b="0" i="0" dirty="0" smtClean="0">
                <a:solidFill>
                  <a:srgbClr val="2F2F2F"/>
                </a:solidFill>
                <a:effectLst/>
                <a:latin typeface="roboto"/>
              </a:rPr>
            </a:br>
            <a:r>
              <a:rPr lang="ru-RU" sz="2700" b="0" i="0" dirty="0" smtClean="0">
                <a:solidFill>
                  <a:srgbClr val="2F2F2F"/>
                </a:solidFill>
                <a:effectLst/>
                <a:latin typeface="roboto"/>
              </a:rPr>
              <a:t>тема выступления: </a:t>
            </a:r>
            <a:br>
              <a:rPr lang="ru-RU" sz="2700" b="0" i="0" dirty="0" smtClean="0">
                <a:solidFill>
                  <a:srgbClr val="2F2F2F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  <a:t>«Влияние приёмов и упражнений по развитию моторики( мелкой, общей и артикуляционной)на речевое развитие детей с ОВЗ»</a:t>
            </a:r>
            <a:br>
              <a:rPr lang="ru-RU" b="0" i="0" dirty="0" smtClean="0">
                <a:solidFill>
                  <a:srgbClr val="FF0000"/>
                </a:solidFill>
                <a:effectLst/>
                <a:latin typeface="roboto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3742" y="5229200"/>
            <a:ext cx="36004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Подготовила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учитель- логопед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Викторова М.В.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1.Кольцова М.М., </a:t>
            </a:r>
            <a:r>
              <a:rPr lang="ru-RU" b="0" i="0" dirty="0" err="1" smtClean="0">
                <a:solidFill>
                  <a:srgbClr val="787878"/>
                </a:solidFill>
                <a:effectLst/>
                <a:latin typeface="roboto"/>
              </a:rPr>
              <a:t>Рузина</a:t>
            </a: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 М.С. Страна пальчиковых игр.-СПБ.,1997.</a:t>
            </a:r>
          </a:p>
          <a:p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2.Бот О.С. Формирование точных движений пальцев у детей с  общим недоразвитием речи // Дефектология. – 1983. – №1.</a:t>
            </a:r>
          </a:p>
          <a:p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3.Гаврина С.Е., </a:t>
            </a:r>
            <a:r>
              <a:rPr lang="ru-RU" b="0" i="0" dirty="0" err="1" smtClean="0">
                <a:solidFill>
                  <a:srgbClr val="787878"/>
                </a:solidFill>
                <a:effectLst/>
                <a:latin typeface="roboto"/>
              </a:rPr>
              <a:t>Кутявина</a:t>
            </a: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 Н.Л., Топоркова И.Г. Развиваем руки - чтоб учиться и писать, и красиво рисовать, - Ярославль, 2001.</a:t>
            </a:r>
          </a:p>
          <a:p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4.Кольцова М.М. Двигательная активность и развитие функций мозга ребенка. – М. 1973.</a:t>
            </a:r>
          </a:p>
          <a:p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5. </a:t>
            </a:r>
            <a:r>
              <a:rPr lang="ru-RU" b="0" i="0" dirty="0" err="1" smtClean="0">
                <a:solidFill>
                  <a:srgbClr val="787878"/>
                </a:solidFill>
                <a:effectLst/>
                <a:latin typeface="roboto"/>
              </a:rPr>
              <a:t>Крупенчук</a:t>
            </a: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 О.И. Пальчиковые игры. СПб.: Литера, 2003.</a:t>
            </a:r>
          </a:p>
          <a:p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6.Лазаренко О.И. Артикуляционно-пальчиковая гимнастика. Комплекс упражнений. М.: Айрис-пресс, 2011.</a:t>
            </a:r>
          </a:p>
          <a:p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7.Дудьев В.П. Средства развития тонкой моторики у детей с ОВЗ// Дефектология. 1999. № 4. С. 50-54.</a:t>
            </a:r>
          </a:p>
          <a:p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8. Степанова М.А. Система работы по развитию мелкой моторики кистей и пальцев рук детей // Логопед. 2009. № 7. с. 62.</a:t>
            </a:r>
            <a:endParaRPr lang="ru-RU" b="0" i="0" dirty="0">
              <a:solidFill>
                <a:srgbClr val="787878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098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>
                <a:latin typeface="roboto"/>
                <a:ea typeface="+mn-ea"/>
                <a:cs typeface="+mn-cs"/>
              </a:rPr>
              <a:t>В работе по </a:t>
            </a:r>
            <a:r>
              <a:rPr lang="ru-RU" sz="2800" b="1" dirty="0">
                <a:latin typeface="roboto-medium"/>
                <a:ea typeface="+mn-ea"/>
                <a:cs typeface="+mn-cs"/>
              </a:rPr>
              <a:t>развитию мелкой моторики рекомендуется придерживаться некоторых правил:</a:t>
            </a:r>
            <a:r>
              <a:rPr lang="ru-RU" sz="2800" b="1" dirty="0">
                <a:latin typeface="roboto"/>
                <a:ea typeface="+mn-ea"/>
                <a:cs typeface="+mn-cs"/>
              </a:rPr>
              <a:t/>
            </a:r>
            <a:br>
              <a:rPr lang="ru-RU" sz="2800" b="1" dirty="0">
                <a:latin typeface="roboto"/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0" i="0" dirty="0" smtClean="0">
                <a:effectLst/>
                <a:latin typeface="roboto"/>
              </a:rPr>
              <a:t>• подбирать задание с учетом их постепенно возрастающей сложности;</a:t>
            </a:r>
          </a:p>
          <a:p>
            <a:pPr marL="0" indent="0">
              <a:buNone/>
            </a:pPr>
            <a:r>
              <a:rPr lang="ru-RU" b="0" i="0" dirty="0" smtClean="0">
                <a:effectLst/>
                <a:latin typeface="roboto"/>
              </a:rPr>
              <a:t>• учитывать индивидуальные особенности ребенка, темп его </a:t>
            </a:r>
            <a:r>
              <a:rPr lang="ru-RU" b="0" i="0" dirty="0" smtClean="0">
                <a:effectLst/>
                <a:latin typeface="roboto-medium"/>
              </a:rPr>
              <a:t>развития, возможности, </a:t>
            </a:r>
            <a:r>
              <a:rPr lang="ru-RU" b="0" i="0" dirty="0" smtClean="0">
                <a:effectLst/>
                <a:latin typeface="roboto"/>
              </a:rPr>
              <a:t>настроение;</a:t>
            </a:r>
          </a:p>
          <a:p>
            <a:pPr marL="0" indent="0">
              <a:buNone/>
            </a:pPr>
            <a:r>
              <a:rPr lang="ru-RU" b="0" i="0" dirty="0" smtClean="0">
                <a:effectLst/>
                <a:latin typeface="roboto"/>
              </a:rPr>
              <a:t>• проводить работу регулярно, систематически;</a:t>
            </a:r>
          </a:p>
          <a:p>
            <a:pPr marL="0" indent="0">
              <a:buNone/>
            </a:pPr>
            <a:r>
              <a:rPr lang="ru-RU" b="0" i="0" dirty="0" smtClean="0">
                <a:effectLst/>
                <a:latin typeface="roboto"/>
              </a:rPr>
              <a:t>• соблюдать временной регламент, чтобы не вызвать переутомления ребенка;</a:t>
            </a:r>
          </a:p>
          <a:p>
            <a:pPr marL="0" indent="0">
              <a:buNone/>
            </a:pPr>
            <a:r>
              <a:rPr lang="ru-RU" b="0" i="0" dirty="0" smtClean="0">
                <a:effectLst/>
                <a:latin typeface="roboto"/>
              </a:rPr>
              <a:t>• повышать у </a:t>
            </a:r>
            <a:r>
              <a:rPr lang="ru-RU" b="0" i="0" dirty="0" smtClean="0">
                <a:effectLst/>
                <a:latin typeface="roboto-medium"/>
              </a:rPr>
              <a:t>детей</a:t>
            </a:r>
            <a:r>
              <a:rPr lang="ru-RU" b="0" i="0" dirty="0" smtClean="0">
                <a:effectLst/>
                <a:latin typeface="roboto"/>
              </a:rPr>
              <a:t> интерес к упражнениям и заданиям, превратив их в занимательную игру;</a:t>
            </a:r>
          </a:p>
          <a:p>
            <a:pPr marL="0" indent="0">
              <a:buNone/>
            </a:pPr>
            <a:r>
              <a:rPr lang="ru-RU" b="0" i="0" dirty="0" smtClean="0">
                <a:effectLst/>
                <a:latin typeface="roboto"/>
              </a:rPr>
              <a:t>• заботится о том, чтобы деятельность ребенка была успешной, тогда подкрепляется его интерес к играм;</a:t>
            </a:r>
          </a:p>
          <a:p>
            <a:pPr marL="0" indent="0">
              <a:buNone/>
            </a:pPr>
            <a:r>
              <a:rPr lang="ru-RU" b="0" i="0" dirty="0" smtClean="0">
                <a:effectLst/>
                <a:latin typeface="roboto"/>
              </a:rPr>
              <a:t>• стараться, чтобы процесс обучения и </a:t>
            </a:r>
            <a:r>
              <a:rPr lang="ru-RU" b="0" i="0" dirty="0" smtClean="0">
                <a:effectLst/>
                <a:latin typeface="roboto-medium"/>
              </a:rPr>
              <a:t>развития сформировывал у детей</a:t>
            </a:r>
            <a:r>
              <a:rPr lang="ru-RU" b="0" i="0" dirty="0" smtClean="0">
                <a:effectLst/>
                <a:latin typeface="roboto"/>
              </a:rPr>
              <a:t> положительную мотивацию.</a:t>
            </a:r>
            <a:endParaRPr lang="ru-RU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827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Игры и упражнения для развития мелкой моторики рук.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764704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800" dirty="0" smtClean="0"/>
              <a:t>1.Самомассаж. Под воздействием несложных массажных упражнений достигается нормализация мышечного тонуса, происходит стимуляция тактильных ощущений, а также под воздействием импульсов, идущих в коре головного мозга от двигательных зон к речевым, более благотворно развивается речевая функция.</a:t>
            </a:r>
          </a:p>
          <a:p>
            <a:pPr marL="0" indent="0">
              <a:buNone/>
            </a:pPr>
            <a:r>
              <a:rPr lang="ru-RU" sz="1800" dirty="0" smtClean="0"/>
              <a:t>При проведении  самомассажа используют ряд приёмов: поглаживание, растирание, надавливание, пощипывание, сгибание, разгибание пальцев, рисование на ладонях, точечные удары пальчиками.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17671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9006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roboto-medium"/>
                <a:ea typeface="+mn-ea"/>
                <a:cs typeface="+mn-cs"/>
              </a:rPr>
              <a:t>Простой традиционный самомассаж</a:t>
            </a:r>
            <a:r>
              <a:rPr lang="ru-RU" sz="14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.</a:t>
            </a:r>
            <a:br>
              <a:rPr lang="ru-RU" sz="14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0" i="0" dirty="0" smtClean="0">
                <a:effectLst/>
                <a:latin typeface="roboto"/>
              </a:rPr>
              <a:t>•</a:t>
            </a:r>
            <a:r>
              <a:rPr lang="ru-RU" sz="1400" b="0" i="0" dirty="0" smtClean="0">
                <a:effectLst/>
                <a:latin typeface="roboto"/>
              </a:rPr>
              <a:t> </a:t>
            </a:r>
            <a:r>
              <a:rPr lang="ru-RU" sz="1400" b="0" i="0" dirty="0" smtClean="0">
                <a:effectLst/>
                <a:latin typeface="roboto-medium"/>
              </a:rPr>
              <a:t>Упражнения на растирания</a:t>
            </a:r>
            <a:r>
              <a:rPr lang="ru-RU" sz="1400" b="0" i="0" dirty="0" smtClean="0">
                <a:effectLst/>
                <a:latin typeface="roboto"/>
              </a:rPr>
              <a:t> </a:t>
            </a:r>
            <a:r>
              <a:rPr lang="ru-RU" sz="1400" b="0" i="0" dirty="0" smtClean="0">
                <a:effectLst/>
                <a:latin typeface="roboto-medium"/>
              </a:rPr>
              <a:t>- </a:t>
            </a:r>
            <a:r>
              <a:rPr lang="ru-RU" sz="1400" b="0" i="1" dirty="0" smtClean="0">
                <a:effectLst/>
                <a:latin typeface="roboto-medium"/>
              </a:rPr>
              <a:t>«Греем ручки»</a:t>
            </a:r>
            <a:r>
              <a:rPr lang="ru-RU" sz="1400" b="0" i="0" dirty="0" smtClean="0">
                <a:effectLst/>
                <a:latin typeface="roboto"/>
              </a:rPr>
              <a:t>(Потирание ладоней друг о друге.)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"/>
              </a:rPr>
              <a:t> Очень холодно зимой,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"/>
              </a:rPr>
              <a:t>Мё</a:t>
            </a:r>
            <a:r>
              <a:rPr lang="ru-RU" sz="1400" b="0" i="0" u="sng" dirty="0" smtClean="0">
                <a:effectLst/>
                <a:latin typeface="roboto"/>
              </a:rPr>
              <a:t>рзнут ручки</a:t>
            </a:r>
            <a:r>
              <a:rPr lang="ru-RU" sz="1400" b="0" i="0" dirty="0" smtClean="0">
                <a:effectLst/>
                <a:latin typeface="roboto"/>
              </a:rPr>
              <a:t>: ой, ой, ой!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"/>
              </a:rPr>
              <a:t>Надо ручки нам погреть,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"/>
              </a:rPr>
              <a:t>Посильнее растереть.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"/>
              </a:rPr>
              <a:t> </a:t>
            </a:r>
            <a:r>
              <a:rPr lang="ru-RU" sz="1400" b="0" i="0" dirty="0" smtClean="0">
                <a:effectLst/>
                <a:latin typeface="roboto-medium"/>
              </a:rPr>
              <a:t>Упражнения на пощипывания, похлопывания</a:t>
            </a:r>
            <a:r>
              <a:rPr lang="ru-RU" sz="1400" b="0" i="0" dirty="0" smtClean="0">
                <a:effectLst/>
                <a:latin typeface="roboto"/>
              </a:rPr>
              <a:t>-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"/>
              </a:rPr>
              <a:t> </a:t>
            </a:r>
            <a:r>
              <a:rPr lang="ru-RU" sz="1400" b="0" i="1" dirty="0" smtClean="0">
                <a:effectLst/>
                <a:latin typeface="roboto"/>
              </a:rPr>
              <a:t>«</a:t>
            </a:r>
            <a:r>
              <a:rPr lang="ru-RU" sz="1400" b="0" i="1" dirty="0" smtClean="0">
                <a:effectLst/>
                <a:latin typeface="roboto-medium"/>
              </a:rPr>
              <a:t>Цыплятки»</a:t>
            </a:r>
            <a:r>
              <a:rPr lang="ru-RU" sz="1400" b="0" i="0" dirty="0" smtClean="0">
                <a:effectLst/>
                <a:latin typeface="roboto-medium"/>
              </a:rPr>
              <a:t>(</a:t>
            </a:r>
            <a:r>
              <a:rPr lang="ru-RU" sz="1400" b="0" i="0" dirty="0" smtClean="0">
                <a:effectLst/>
                <a:latin typeface="roboto"/>
              </a:rPr>
              <a:t>Подушечкой одного пальца- 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"/>
              </a:rPr>
              <a:t>похлопываем,(клюём). Подушечками двух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"/>
              </a:rPr>
              <a:t> пальцев –пощипываем(клюём)</a:t>
            </a:r>
          </a:p>
          <a:p>
            <a:pPr marL="0" indent="0">
              <a:buNone/>
            </a:pPr>
            <a:r>
              <a:rPr lang="ru-RU" sz="1100" b="1" i="0" dirty="0" smtClean="0">
                <a:effectLst/>
                <a:latin typeface="roboto"/>
              </a:rPr>
              <a:t>Весёлые цыплятки</a:t>
            </a:r>
          </a:p>
          <a:p>
            <a:pPr marL="0" indent="0">
              <a:buNone/>
            </a:pPr>
            <a:r>
              <a:rPr lang="ru-RU" sz="1100" b="1" i="0" dirty="0" smtClean="0">
                <a:effectLst/>
                <a:latin typeface="roboto"/>
              </a:rPr>
              <a:t>Прибежали без оглядки.</a:t>
            </a:r>
          </a:p>
          <a:p>
            <a:pPr marL="0" indent="0">
              <a:buNone/>
            </a:pPr>
            <a:r>
              <a:rPr lang="ru-RU" sz="1100" b="1" i="0" dirty="0" smtClean="0">
                <a:effectLst/>
                <a:latin typeface="roboto"/>
              </a:rPr>
              <a:t>Стали зёрнышки клевать -</a:t>
            </a:r>
          </a:p>
          <a:p>
            <a:pPr marL="0" indent="0">
              <a:buNone/>
            </a:pPr>
            <a:r>
              <a:rPr lang="ru-RU" sz="1100" b="1" i="1" dirty="0" smtClean="0">
                <a:effectLst/>
                <a:latin typeface="roboto"/>
              </a:rPr>
              <a:t>«</a:t>
            </a:r>
            <a:r>
              <a:rPr lang="ru-RU" sz="1100" b="1" i="1" dirty="0" err="1" smtClean="0">
                <a:effectLst/>
                <a:latin typeface="roboto"/>
              </a:rPr>
              <a:t>Клю-клю-клю</a:t>
            </a:r>
            <a:r>
              <a:rPr lang="ru-RU" sz="1100" b="1" i="1" dirty="0" smtClean="0">
                <a:effectLst/>
                <a:latin typeface="roboto"/>
              </a:rPr>
              <a:t>!»</a:t>
            </a:r>
            <a:r>
              <a:rPr lang="ru-RU" sz="1100" b="1" i="0" dirty="0" smtClean="0"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ru-RU" sz="1100" b="1" i="0" dirty="0" smtClean="0">
                <a:effectLst/>
                <a:latin typeface="roboto"/>
              </a:rPr>
              <a:t>Травку сочную щипать –</a:t>
            </a:r>
          </a:p>
          <a:p>
            <a:pPr marL="0" indent="0">
              <a:buNone/>
            </a:pPr>
            <a:r>
              <a:rPr lang="ru-RU" sz="1100" b="1" i="1" dirty="0" smtClean="0">
                <a:effectLst/>
                <a:latin typeface="roboto"/>
              </a:rPr>
              <a:t>«Щип-щип-щип!»</a:t>
            </a:r>
            <a:endParaRPr lang="ru-RU" sz="1100" b="1" i="0" dirty="0" smtClean="0">
              <a:effectLst/>
              <a:latin typeface="roboto"/>
            </a:endParaRP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"/>
              </a:rPr>
              <a:t>• </a:t>
            </a:r>
            <a:r>
              <a:rPr lang="ru-RU" sz="1400" b="0" i="0" dirty="0" smtClean="0">
                <a:effectLst/>
                <a:latin typeface="roboto-medium"/>
              </a:rPr>
              <a:t>Упражнения на поглаживание-</a:t>
            </a:r>
            <a:r>
              <a:rPr lang="ru-RU" sz="1400" b="0" i="0" dirty="0" smtClean="0">
                <a:effectLst/>
                <a:latin typeface="roboto"/>
              </a:rPr>
              <a:t>  </a:t>
            </a:r>
            <a:r>
              <a:rPr lang="ru-RU" sz="1400" b="0" i="1" dirty="0" smtClean="0">
                <a:effectLst/>
                <a:latin typeface="roboto-medium"/>
              </a:rPr>
              <a:t>«Лучи солнца»</a:t>
            </a:r>
            <a:r>
              <a:rPr lang="ru-RU" sz="1400" b="0" i="0" dirty="0" smtClean="0">
                <a:effectLst/>
                <a:latin typeface="roboto-medium"/>
              </a:rPr>
              <a:t>.(</a:t>
            </a:r>
            <a:r>
              <a:rPr lang="ru-RU" sz="1400" b="0" i="0" dirty="0" smtClean="0">
                <a:effectLst/>
                <a:latin typeface="roboto"/>
              </a:rPr>
              <a:t> Прямолинейное поглаживание тыльной и ладонной поверхностей кисти руки подушечками выпрямленных двух – пяти пальцев - это </a:t>
            </a:r>
            <a:r>
              <a:rPr lang="ru-RU" sz="1400" b="0" i="1" dirty="0" smtClean="0">
                <a:effectLst/>
                <a:latin typeface="roboto"/>
              </a:rPr>
              <a:t>«лучи солнца»</a:t>
            </a:r>
            <a:r>
              <a:rPr lang="ru-RU" sz="1400" b="0" i="0" dirty="0" smtClean="0">
                <a:effectLst/>
                <a:latin typeface="roboto"/>
              </a:rPr>
              <a:t>.)</a:t>
            </a:r>
          </a:p>
          <a:p>
            <a:pPr marL="0" indent="0">
              <a:buNone/>
            </a:pPr>
            <a:r>
              <a:rPr lang="ru-RU" sz="1200" b="1" i="1" dirty="0" smtClean="0">
                <a:effectLst/>
                <a:latin typeface="roboto"/>
              </a:rPr>
              <a:t>Солнышко лучами</a:t>
            </a:r>
          </a:p>
          <a:p>
            <a:pPr marL="0" indent="0">
              <a:buNone/>
            </a:pPr>
            <a:r>
              <a:rPr lang="ru-RU" sz="1200" b="1" i="1" dirty="0" smtClean="0">
                <a:effectLst/>
                <a:latin typeface="roboto"/>
              </a:rPr>
              <a:t>Гладит нас, ласкает.</a:t>
            </a:r>
          </a:p>
          <a:p>
            <a:pPr marL="0" indent="0">
              <a:buNone/>
            </a:pPr>
            <a:r>
              <a:rPr lang="ru-RU" sz="1200" b="1" i="1" dirty="0" smtClean="0">
                <a:effectLst/>
                <a:latin typeface="roboto"/>
              </a:rPr>
              <a:t>Солнце, как и мама,</a:t>
            </a:r>
          </a:p>
          <a:p>
            <a:pPr marL="0" indent="0">
              <a:buNone/>
            </a:pPr>
            <a:r>
              <a:rPr lang="ru-RU" sz="1200" b="1" i="1" dirty="0" smtClean="0">
                <a:effectLst/>
                <a:latin typeface="roboto"/>
              </a:rPr>
              <a:t>Лишь одно бывает.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-medium"/>
              </a:rPr>
              <a:t>Упражнения на циркулярное растирание кистей рук. «</a:t>
            </a:r>
            <a:r>
              <a:rPr lang="ru-RU" sz="1400" b="0" i="1" dirty="0" smtClean="0">
                <a:effectLst/>
                <a:latin typeface="roboto-medium"/>
              </a:rPr>
              <a:t>Чистюля</a:t>
            </a:r>
            <a:r>
              <a:rPr lang="ru-RU" sz="1400" b="0" i="0" dirty="0" smtClean="0">
                <a:effectLst/>
                <a:latin typeface="roboto-medium"/>
              </a:rPr>
              <a:t>» </a:t>
            </a:r>
            <a:r>
              <a:rPr lang="ru-RU" sz="1400" b="0" i="0" dirty="0" smtClean="0">
                <a:effectLst/>
                <a:latin typeface="roboto"/>
              </a:rPr>
              <a:t>(</a:t>
            </a:r>
            <a:r>
              <a:rPr lang="ru-RU" sz="1400" b="0" i="1" dirty="0" smtClean="0">
                <a:effectLst/>
                <a:latin typeface="roboto"/>
              </a:rPr>
              <a:t>«намыливание»</a:t>
            </a:r>
            <a:r>
              <a:rPr lang="ru-RU" sz="1400" b="0" i="0" dirty="0" smtClean="0">
                <a:effectLst/>
                <a:latin typeface="roboto"/>
              </a:rPr>
              <a:t> рук мылом)</a:t>
            </a:r>
          </a:p>
          <a:p>
            <a:pPr marL="0" indent="0">
              <a:buNone/>
            </a:pPr>
            <a:r>
              <a:rPr lang="ru-RU" sz="1400" b="0" i="0" dirty="0" smtClean="0">
                <a:effectLst/>
                <a:latin typeface="roboto-medium"/>
              </a:rPr>
              <a:t>Упражнения на вибрацию. «</a:t>
            </a:r>
            <a:r>
              <a:rPr lang="ru-RU" sz="1400" b="0" i="1" dirty="0" smtClean="0">
                <a:effectLst/>
                <a:latin typeface="roboto-medium"/>
              </a:rPr>
              <a:t>Дождик»</a:t>
            </a:r>
            <a:r>
              <a:rPr lang="ru-RU" sz="1400" b="0" i="0" dirty="0" smtClean="0">
                <a:effectLst/>
                <a:latin typeface="roboto-medium"/>
              </a:rPr>
              <a:t>(</a:t>
            </a:r>
            <a:r>
              <a:rPr lang="ru-RU" sz="1400" b="0" i="0" dirty="0" smtClean="0">
                <a:effectLst/>
                <a:latin typeface="roboto"/>
              </a:rPr>
              <a:t> </a:t>
            </a:r>
            <a:r>
              <a:rPr lang="ru-RU" sz="1400" b="0" i="0" dirty="0" err="1" smtClean="0">
                <a:effectLst/>
                <a:latin typeface="roboto"/>
              </a:rPr>
              <a:t>Пунктирование</a:t>
            </a:r>
            <a:r>
              <a:rPr lang="ru-RU" sz="1400" b="0" i="0" dirty="0" smtClean="0">
                <a:effectLst/>
                <a:latin typeface="roboto"/>
              </a:rPr>
              <a:t> двумя – пятью пальцами(имитация игры на пианино).</a:t>
            </a:r>
            <a:endParaRPr lang="ru-RU" sz="1400" dirty="0"/>
          </a:p>
        </p:txBody>
      </p:sp>
      <p:pic>
        <p:nvPicPr>
          <p:cNvPr id="5" name="Picture 2" descr="C:\Users\Николай\Desktop\DSC04253.JPG"/>
          <p:cNvPicPr>
            <a:picLocks noChangeAspect="1" noChangeArrowheads="1"/>
          </p:cNvPicPr>
          <p:nvPr/>
        </p:nvPicPr>
        <p:blipFill>
          <a:blip r:embed="rId2" cstate="print"/>
          <a:srcRect t="21053" r="3947"/>
          <a:stretch>
            <a:fillRect/>
          </a:stretch>
        </p:blipFill>
        <p:spPr bwMode="auto">
          <a:xfrm>
            <a:off x="4139952" y="1196752"/>
            <a:ext cx="4680520" cy="288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1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2004"/>
            <a:ext cx="8229600" cy="1143000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roboto-medium"/>
                <a:ea typeface="+mn-ea"/>
                <a:cs typeface="+mn-cs"/>
              </a:rPr>
              <a:t>Упражнения для самомассажа с различными  предметами</a:t>
            </a:r>
            <a:r>
              <a:rPr lang="ru-RU" sz="1500" dirty="0">
                <a:solidFill>
                  <a:prstClr val="black"/>
                </a:solidFill>
                <a:latin typeface="roboto-medium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332037"/>
            <a:ext cx="4752528" cy="4525963"/>
          </a:xfrm>
        </p:spPr>
        <p:txBody>
          <a:bodyPr>
            <a:normAutofit fontScale="92500" lnSpcReduction="10000"/>
          </a:bodyPr>
          <a:lstStyle/>
          <a:p>
            <a:endParaRPr lang="ru-RU" sz="1600" b="0" i="0" dirty="0" smtClean="0"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ru-RU" sz="1600" b="0" i="0" dirty="0" smtClean="0">
                <a:effectLst/>
                <a:latin typeface="roboto-medium"/>
              </a:rPr>
              <a:t>С помощью шестигранных карандашей.</a:t>
            </a:r>
            <a:endParaRPr lang="ru-RU" sz="1600" b="0" i="0" dirty="0" smtClean="0">
              <a:effectLst/>
              <a:latin typeface="roboto"/>
            </a:endParaRPr>
          </a:p>
          <a:p>
            <a:pPr>
              <a:buFont typeface="Arial"/>
              <a:buChar char="•"/>
            </a:pPr>
            <a:r>
              <a:rPr lang="ru-RU" sz="1600" b="0" i="1" dirty="0" smtClean="0">
                <a:effectLst/>
                <a:latin typeface="roboto-medium"/>
              </a:rPr>
              <a:t>«Веселые пальчики»</a:t>
            </a:r>
            <a:r>
              <a:rPr lang="ru-RU" sz="1600" b="0" i="0" dirty="0" smtClean="0">
                <a:effectLst/>
                <a:latin typeface="roboto-medium"/>
              </a:rPr>
              <a:t>.</a:t>
            </a:r>
            <a:endParaRPr lang="ru-RU" sz="1600" b="0" i="0" dirty="0" smtClean="0">
              <a:effectLst/>
              <a:latin typeface="roboto"/>
            </a:endParaRPr>
          </a:p>
          <a:p>
            <a:r>
              <a:rPr lang="ru-RU" sz="1600" b="0" i="0" dirty="0" smtClean="0">
                <a:effectLst/>
                <a:latin typeface="roboto"/>
              </a:rPr>
              <a:t>Карандаш положить на нескользящую поверхность, прогладить его сначала одной ладонью, потом другой, покатать карандаш по столу в разных направлениях.</a:t>
            </a:r>
          </a:p>
          <a:p>
            <a:r>
              <a:rPr lang="ru-RU" sz="1600" b="0" i="1" dirty="0" smtClean="0">
                <a:effectLst/>
                <a:latin typeface="roboto-medium"/>
              </a:rPr>
              <a:t>«Добывание огня»</a:t>
            </a:r>
            <a:r>
              <a:rPr lang="ru-RU" sz="1600" b="0" i="0" dirty="0" smtClean="0">
                <a:effectLst/>
                <a:latin typeface="roboto-medium"/>
              </a:rPr>
              <a:t>.</a:t>
            </a:r>
          </a:p>
          <a:p>
            <a:r>
              <a:rPr lang="ru-RU" sz="1600" b="0" i="1" dirty="0" smtClean="0">
                <a:effectLst/>
                <a:latin typeface="roboto-medium"/>
              </a:rPr>
              <a:t>«Юла»</a:t>
            </a:r>
            <a:r>
              <a:rPr lang="ru-RU" sz="1600" b="0" i="0" dirty="0" smtClean="0">
                <a:effectLst/>
                <a:latin typeface="roboto-medium"/>
              </a:rPr>
              <a:t>.</a:t>
            </a:r>
          </a:p>
          <a:p>
            <a:r>
              <a:rPr lang="ru-RU" sz="1600" b="0" i="1" dirty="0" smtClean="0">
                <a:effectLst/>
                <a:latin typeface="roboto-medium"/>
              </a:rPr>
              <a:t>«Вертолёт»</a:t>
            </a:r>
            <a:r>
              <a:rPr lang="ru-RU" sz="1600" b="0" i="0" dirty="0" smtClean="0">
                <a:effectLst/>
                <a:latin typeface="roboto-medium"/>
              </a:rPr>
              <a:t>.</a:t>
            </a:r>
          </a:p>
          <a:p>
            <a:r>
              <a:rPr lang="ru-RU" sz="1600" dirty="0" smtClean="0">
                <a:latin typeface="roboto-medium"/>
              </a:rPr>
              <a:t>2.</a:t>
            </a:r>
            <a:r>
              <a:rPr lang="ru-RU" sz="1600" b="0" i="0" dirty="0" smtClean="0">
                <a:effectLst/>
                <a:latin typeface="roboto-medium"/>
              </a:rPr>
              <a:t> С  орехов или зубной щётки.</a:t>
            </a:r>
          </a:p>
          <a:p>
            <a:r>
              <a:rPr lang="ru-RU" sz="1600" b="0" i="0" dirty="0" smtClean="0">
                <a:effectLst/>
                <a:latin typeface="roboto"/>
              </a:rPr>
              <a:t>3.</a:t>
            </a:r>
            <a:r>
              <a:rPr lang="ru-RU" sz="1600" b="0" i="0" dirty="0" smtClean="0">
                <a:effectLst/>
                <a:latin typeface="roboto-medium"/>
              </a:rPr>
              <a:t> </a:t>
            </a:r>
            <a:r>
              <a:rPr lang="ru-RU" sz="1600" b="0" i="0" dirty="0" err="1" smtClean="0">
                <a:effectLst/>
                <a:latin typeface="roboto-medium"/>
              </a:rPr>
              <a:t>Спомощью</a:t>
            </a:r>
            <a:r>
              <a:rPr lang="ru-RU" sz="1600" b="0" i="0" dirty="0" smtClean="0">
                <a:effectLst/>
                <a:latin typeface="roboto-medium"/>
              </a:rPr>
              <a:t> предметов «СУ-ДЖОК»</a:t>
            </a:r>
          </a:p>
          <a:p>
            <a:pPr marL="0" indent="0">
              <a:buNone/>
            </a:pPr>
            <a:r>
              <a:rPr lang="ru-RU" sz="1600" b="0" i="0" dirty="0" smtClean="0">
                <a:effectLst/>
                <a:latin typeface="roboto"/>
              </a:rPr>
              <a:t>Под воздействием несложных массажных упражнений достигается нормализация мышечного тонуса, происходит стимуляция тактильных ощущений, а также под воздействием импульсов, идущих в коре головного мозга от двигательных зон к речевым, более благотворно </a:t>
            </a:r>
            <a:r>
              <a:rPr lang="ru-RU" sz="1600" b="0" i="0" dirty="0" smtClean="0">
                <a:effectLst/>
                <a:latin typeface="roboto-medium"/>
              </a:rPr>
              <a:t>развивается речевая функция</a:t>
            </a:r>
            <a:r>
              <a:rPr lang="ru-RU" sz="1600" b="0" i="0" dirty="0" smtClean="0">
                <a:effectLst/>
                <a:latin typeface="roboto"/>
              </a:rPr>
              <a:t>.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216683" cy="26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E:\DCIM\101MSDCF\DSC04251.JPG"/>
          <p:cNvPicPr>
            <a:picLocks noChangeAspect="1" noChangeArrowheads="1"/>
          </p:cNvPicPr>
          <p:nvPr/>
        </p:nvPicPr>
        <p:blipFill>
          <a:blip r:embed="rId3" cstate="print"/>
          <a:srcRect l="19382" r="28291" b="74159"/>
          <a:stretch>
            <a:fillRect/>
          </a:stretch>
        </p:blipFill>
        <p:spPr bwMode="auto">
          <a:xfrm>
            <a:off x="467544" y="794537"/>
            <a:ext cx="3240360" cy="18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E:\DCIM\101MSDCF\DSC04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80728"/>
            <a:ext cx="3675260" cy="275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0" i="0" dirty="0" smtClean="0">
                <a:effectLst/>
                <a:latin typeface="roboto-medium"/>
              </a:rPr>
              <a:t>Дидактические игры и упражнения с использованием нестандартного оборудования</a:t>
            </a:r>
            <a:r>
              <a:rPr lang="ru-RU" b="0" i="0" dirty="0" smtClean="0">
                <a:effectLst/>
                <a:latin typeface="roboto-medium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787878"/>
                </a:solidFill>
                <a:effectLst/>
                <a:latin typeface="roboto-medium"/>
              </a:rPr>
              <a:t> </a:t>
            </a:r>
            <a:r>
              <a:rPr lang="ru-RU" b="0" i="0" dirty="0" smtClean="0">
                <a:effectLst/>
                <a:latin typeface="roboto-medium"/>
              </a:rPr>
              <a:t>Игры с крупами и семенами(</a:t>
            </a:r>
            <a:r>
              <a:rPr lang="ru-RU" b="0" i="0" dirty="0" smtClean="0">
                <a:effectLst/>
                <a:latin typeface="roboto"/>
              </a:rPr>
              <a:t>где какая крупа на ощупь)</a:t>
            </a:r>
            <a:r>
              <a:rPr lang="ru-RU" b="0" i="0" dirty="0" smtClean="0">
                <a:effectLst/>
                <a:latin typeface="roboto-medium"/>
              </a:rPr>
              <a:t>.</a:t>
            </a:r>
            <a:r>
              <a:rPr lang="ru-RU" b="0" i="0" dirty="0" smtClean="0">
                <a:effectLst/>
                <a:latin typeface="roboto"/>
              </a:rPr>
              <a:t> </a:t>
            </a:r>
          </a:p>
          <a:p>
            <a:r>
              <a:rPr lang="ru-RU" b="0" i="0" dirty="0" smtClean="0">
                <a:effectLst/>
                <a:latin typeface="roboto-medium"/>
              </a:rPr>
              <a:t>Игры со шнуровкой </a:t>
            </a:r>
            <a:r>
              <a:rPr lang="ru-RU" b="0" i="0" dirty="0" err="1" smtClean="0">
                <a:effectLst/>
                <a:latin typeface="roboto-medium"/>
              </a:rPr>
              <a:t>Монтессори</a:t>
            </a:r>
            <a:r>
              <a:rPr lang="ru-RU" b="0" i="0" dirty="0" smtClean="0">
                <a:effectLst/>
                <a:latin typeface="roboto"/>
              </a:rPr>
              <a:t>.</a:t>
            </a:r>
            <a:r>
              <a:rPr lang="ru-RU" b="0" i="0" dirty="0" smtClean="0">
                <a:effectLst/>
                <a:latin typeface="roboto-medium"/>
              </a:rPr>
              <a:t> </a:t>
            </a:r>
          </a:p>
          <a:p>
            <a:r>
              <a:rPr lang="ru-RU" b="0" i="0" dirty="0" smtClean="0">
                <a:effectLst/>
                <a:latin typeface="roboto-medium"/>
              </a:rPr>
              <a:t>Игры с прищепками.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08" y="4231215"/>
            <a:ext cx="1991566" cy="199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21719"/>
            <a:ext cx="26336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DSC042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154" y="3876829"/>
            <a:ext cx="3600450" cy="2700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9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Ежедневное выполнение артикуляционных гимнастик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флешка\фото\DSC0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47323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Фонетические гимнастики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Проговаривание текста с движениями</a:t>
            </a:r>
            <a:endParaRPr lang="ru-RU" dirty="0"/>
          </a:p>
        </p:txBody>
      </p:sp>
      <p:pic>
        <p:nvPicPr>
          <p:cNvPr id="4" name="Picture 2" descr="G:\флешка\фото\DSC0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200" y="2564904"/>
            <a:ext cx="5160675" cy="38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3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787878"/>
                </a:solidFill>
                <a:effectLst/>
                <a:latin typeface="roboto-medium"/>
              </a:rPr>
              <a:t>Осуществление системного, творческого подхода к развитию мелкой моторики вашего ребёнка, обязательно приведёт к положительным результатам:</a:t>
            </a:r>
            <a:endParaRPr lang="ru-RU" b="0" i="0" dirty="0" smtClean="0">
              <a:solidFill>
                <a:srgbClr val="787878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1. Кисти рук приобретут подвижность, гибкость, исчезает скованность движений.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2. Улучшится качество  речи.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3. Повысится уровень развития памяти, мышления, внимания.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4. Улучшаются движения пальцев руки.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5. Определится ведущая рука.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6. Изменяется тип хватания, захвата с кулачкового на трёхпальцевый.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7. Движения в руке станут более согласованными, координированными.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787878"/>
                </a:solidFill>
                <a:effectLst/>
                <a:latin typeface="roboto"/>
              </a:rPr>
              <a:t>8. Проявится согласованность зрительного и двигательного анализаторов.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285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Мастер- класс « Развитие общей, мелкой и артикуляционной моторики у детей с ОВЗ»  тема выступления:  «Влияние приёмов и упражнений по развитию моторики( мелкой, общей и артикуляционной)на речевое развитие детей с ОВЗ» </vt:lpstr>
      <vt:lpstr>В работе по развитию мелкой моторики рекомендуется придерживаться некоторых правил: </vt:lpstr>
      <vt:lpstr>Игры и упражнения для развития мелкой моторики рук.</vt:lpstr>
      <vt:lpstr>Простой традиционный самомассаж. </vt:lpstr>
      <vt:lpstr>Упражнения для самомассажа с различными  предметами.</vt:lpstr>
      <vt:lpstr>Дидактические игры и упражнения с использованием нестандартного оборудования.</vt:lpstr>
      <vt:lpstr>Ежедневное выполнение артикуляционных гимнастик</vt:lpstr>
      <vt:lpstr>Фонетические гимнастики</vt:lpstr>
      <vt:lpstr>Вывод: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« Развитие общей, мелкой и артикуляционной моторики у детей с ОВЗ»  тема выступления:  «Влияние приёмов и упражнений по развитию моторики( мелкой, общей и артикуляционной)на речевое развитие детей с ОВЗ»</dc:title>
  <dc:creator>Пользователь Windows</dc:creator>
  <cp:lastModifiedBy>Пользователь Windows</cp:lastModifiedBy>
  <cp:revision>4</cp:revision>
  <dcterms:created xsi:type="dcterms:W3CDTF">2024-09-19T12:37:42Z</dcterms:created>
  <dcterms:modified xsi:type="dcterms:W3CDTF">2024-09-19T13:14:40Z</dcterms:modified>
</cp:coreProperties>
</file>