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2" r:id="rId4"/>
    <p:sldId id="279" r:id="rId5"/>
    <p:sldId id="268" r:id="rId6"/>
    <p:sldId id="285" r:id="rId7"/>
    <p:sldId id="280" r:id="rId8"/>
    <p:sldId id="275" r:id="rId9"/>
    <p:sldId id="273" r:id="rId10"/>
    <p:sldId id="257" r:id="rId11"/>
    <p:sldId id="283" r:id="rId12"/>
    <p:sldId id="284" r:id="rId13"/>
    <p:sldId id="264" r:id="rId14"/>
    <p:sldId id="276" r:id="rId15"/>
    <p:sldId id="274" r:id="rId16"/>
    <p:sldId id="277" r:id="rId17"/>
    <p:sldId id="286" r:id="rId18"/>
    <p:sldId id="287" r:id="rId19"/>
    <p:sldId id="270" r:id="rId20"/>
    <p:sldId id="272" r:id="rId21"/>
    <p:sldId id="267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6" d="100"/>
          <a:sy n="86" d="100"/>
        </p:scale>
        <p:origin x="-7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86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12700">
          <a:solidFill>
            <a:srgbClr val="000000"/>
          </a:solidFill>
          <a:prstDash val="solid"/>
        </a:ln>
      </c:spPr>
    </c:sideWall>
    <c:backWall>
      <c:spPr>
        <a:noFill/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576923076923112"/>
          <c:y val="2.2004889975550172E-2"/>
          <c:w val="0.6330128205128206"/>
          <c:h val="0.9022004889975545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FF00FF"/>
            </a:solidFill>
            <a:ln w="1547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1.7282351575558525E-3"/>
                  <c:y val="-6.655574740846594E-2"/>
                </c:manualLayout>
              </c:layout>
              <c:tx>
                <c:rich>
                  <a:bodyPr/>
                  <a:lstStyle/>
                  <a:p>
                    <a:pPr>
                      <a:defRPr sz="2194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85%</a:t>
                    </a:r>
                  </a:p>
                </c:rich>
              </c:tx>
              <c:spPr>
                <a:noFill/>
                <a:ln w="30957">
                  <a:noFill/>
                </a:ln>
              </c:spP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38-4016-B7DE-5302DA810E2E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38-4016-B7DE-5302DA810E2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333399"/>
            </a:solidFill>
            <a:ln w="15478">
              <a:solidFill>
                <a:srgbClr val="000000"/>
              </a:solidFill>
              <a:prstDash val="solid"/>
            </a:ln>
          </c:spPr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0%</c:formatCode>
                <c:ptCount val="1"/>
                <c:pt idx="0">
                  <c:v>0.95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38-4016-B7DE-5302DA810E2E}"/>
            </c:ext>
          </c:extLst>
        </c:ser>
        <c:dLbls/>
        <c:gapDepth val="0"/>
        <c:shape val="box"/>
        <c:axId val="64156032"/>
        <c:axId val="64157568"/>
        <c:axId val="0"/>
      </c:bar3DChart>
      <c:catAx>
        <c:axId val="64156032"/>
        <c:scaling>
          <c:orientation val="minMax"/>
        </c:scaling>
        <c:axPos val="b"/>
        <c:numFmt formatCode="General" sourceLinked="1"/>
        <c:tickLblPos val="low"/>
        <c:spPr>
          <a:ln w="38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6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4157568"/>
        <c:crosses val="autoZero"/>
        <c:auto val="1"/>
        <c:lblAlgn val="ctr"/>
        <c:lblOffset val="100"/>
        <c:tickLblSkip val="1"/>
        <c:tickMarkSkip val="1"/>
      </c:catAx>
      <c:valAx>
        <c:axId val="64157568"/>
        <c:scaling>
          <c:orientation val="minMax"/>
        </c:scaling>
        <c:axPos val="l"/>
        <c:majorGridlines>
          <c:spPr>
            <a:ln w="3870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8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6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4156032"/>
        <c:crosses val="autoZero"/>
        <c:crossBetween val="between"/>
      </c:valAx>
      <c:spPr>
        <a:noFill/>
        <a:ln w="30957">
          <a:noFill/>
        </a:ln>
      </c:spPr>
    </c:plotArea>
    <c:legend>
      <c:legendPos val="r"/>
      <c:layout>
        <c:manualLayout>
          <c:xMode val="edge"/>
          <c:yMode val="edge"/>
          <c:x val="0.75641025641025661"/>
          <c:y val="0.41320293398533031"/>
          <c:w val="0.23717948717948747"/>
          <c:h val="0.17359413202934024"/>
        </c:manualLayout>
      </c:layout>
      <c:spPr>
        <a:noFill/>
        <a:ln w="3870">
          <a:solidFill>
            <a:srgbClr val="000000"/>
          </a:solidFill>
          <a:prstDash val="solid"/>
        </a:ln>
      </c:spPr>
      <c:txPr>
        <a:bodyPr/>
        <a:lstStyle/>
        <a:p>
          <a:pPr>
            <a:defRPr sz="1987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16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0.43613</cdr:x>
      <cdr:y>0.03319</cdr:y>
    </cdr:from>
    <cdr:to>
      <cdr:x>0.57331</cdr:x>
      <cdr:y>0.10593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04914" y="158328"/>
          <a:ext cx="1008112" cy="3470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36576" rIns="36576" bIns="36576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775" b="1" dirty="0">
              <a:solidFill>
                <a:srgbClr val="000000"/>
              </a:solidFill>
              <a:latin typeface="Arial"/>
              <a:cs typeface="Arial"/>
            </a:rPr>
            <a:t>9</a:t>
          </a:r>
          <a:r>
            <a:rPr lang="ru-RU" sz="1775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5%</a:t>
          </a:r>
          <a:endParaRPr lang="ru-RU" sz="1775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7942B-9578-457C-B82B-EBB6D31B54A5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10DCC-0123-4526-8393-DABBA80BF5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89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10DCC-0123-4526-8393-DABBA80BF53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0867F-212C-417A-A950-744645832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770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2A05E5"/>
                </a:solidFill>
              </a:rPr>
              <a:t>День открытых дверей!</a:t>
            </a:r>
            <a:br>
              <a:rPr lang="ru-RU" sz="6000" b="1" dirty="0" smtClean="0">
                <a:solidFill>
                  <a:srgbClr val="2A05E5"/>
                </a:solidFill>
              </a:rPr>
            </a:br>
            <a:r>
              <a:rPr lang="ru-RU" sz="3100" b="1" dirty="0" smtClean="0">
                <a:solidFill>
                  <a:srgbClr val="2A05E5"/>
                </a:solidFill>
              </a:rPr>
              <a:t>Из опыта работы учителя- логопеда</a:t>
            </a:r>
            <a:br>
              <a:rPr lang="ru-RU" sz="3100" b="1" dirty="0" smtClean="0">
                <a:solidFill>
                  <a:srgbClr val="2A05E5"/>
                </a:solidFill>
              </a:rPr>
            </a:br>
            <a:r>
              <a:rPr lang="ru-RU" sz="3100" b="1" dirty="0" smtClean="0">
                <a:solidFill>
                  <a:srgbClr val="2A05E5"/>
                </a:solidFill>
              </a:rPr>
              <a:t> Викторовой М.В. </a:t>
            </a:r>
            <a:br>
              <a:rPr lang="ru-RU" sz="3100" b="1" dirty="0" smtClean="0">
                <a:solidFill>
                  <a:srgbClr val="2A05E5"/>
                </a:solidFill>
              </a:rPr>
            </a:br>
            <a:r>
              <a:rPr lang="ru-RU" sz="3100" b="1" dirty="0" smtClean="0">
                <a:solidFill>
                  <a:srgbClr val="2A05E5"/>
                </a:solidFill>
              </a:rPr>
              <a:t> МАДОУ- детского сада общеразвивающего вида с приоритетным осуществлением деятельности по физическому развитию детей № 134</a:t>
            </a:r>
            <a:br>
              <a:rPr lang="ru-RU" sz="3100" b="1" dirty="0" smtClean="0">
                <a:solidFill>
                  <a:srgbClr val="2A05E5"/>
                </a:solidFill>
              </a:rPr>
            </a:br>
            <a:r>
              <a:rPr lang="ru-RU" sz="3100" b="1" dirty="0" smtClean="0">
                <a:solidFill>
                  <a:srgbClr val="2A05E5"/>
                </a:solidFill>
              </a:rPr>
              <a:t>  </a:t>
            </a:r>
            <a:r>
              <a:rPr lang="ru-RU" sz="3100" b="1" dirty="0" smtClean="0">
                <a:solidFill>
                  <a:srgbClr val="2A05E5"/>
                </a:solidFill>
              </a:rPr>
              <a:t>2019 </a:t>
            </a:r>
            <a:r>
              <a:rPr lang="ru-RU" sz="3100" b="1" dirty="0" smtClean="0">
                <a:solidFill>
                  <a:srgbClr val="2A05E5"/>
                </a:solidFill>
              </a:rPr>
              <a:t>учебный год.</a:t>
            </a:r>
            <a:r>
              <a:rPr lang="ru-RU" sz="3100" dirty="0" smtClean="0">
                <a:solidFill>
                  <a:srgbClr val="2A05E5"/>
                </a:solidFill>
              </a:rPr>
              <a:t> </a:t>
            </a:r>
            <a:br>
              <a:rPr lang="ru-RU" sz="3100" dirty="0" smtClean="0">
                <a:solidFill>
                  <a:srgbClr val="2A05E5"/>
                </a:solidFill>
              </a:rPr>
            </a:br>
            <a:r>
              <a:rPr lang="ru-RU" sz="6000" dirty="0" smtClean="0">
                <a:solidFill>
                  <a:srgbClr val="2A05E5"/>
                </a:solidFill>
              </a:rPr>
              <a:t/>
            </a:r>
            <a:br>
              <a:rPr lang="ru-RU" sz="6000" dirty="0" smtClean="0">
                <a:solidFill>
                  <a:srgbClr val="2A05E5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Проект: « День чтения »</a:t>
            </a:r>
            <a:endParaRPr lang="ru-RU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23528" y="1268760"/>
          <a:ext cx="3652564" cy="2738471"/>
        </p:xfrm>
        <a:graphic>
          <a:graphicData uri="http://schemas.openxmlformats.org/presentationml/2006/ole">
            <p:oleObj spid="_x0000_s23559" name="Презентация" r:id="rId3" imgW="4567501" imgH="3424571" progId="PowerPoint.Show.12">
              <p:embed/>
            </p:oleObj>
          </a:graphicData>
        </a:graphic>
      </p:graphicFrame>
      <p:pic>
        <p:nvPicPr>
          <p:cNvPr id="9" name="Picture 2" descr="d:\ДОУ\Desktop\Новая папка (2)\IMG-20180924-WA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4038600" cy="2271713"/>
          </a:xfrm>
          <a:prstGeom prst="rect">
            <a:avLst/>
          </a:prstGeom>
          <a:noFill/>
        </p:spPr>
      </p:pic>
      <p:pic>
        <p:nvPicPr>
          <p:cNvPr id="10" name="Picture 2" descr="d:\ДОУ\Desktop\Новая папка (2)\IMG-20180928-WA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b="27830"/>
          <a:stretch>
            <a:fillRect/>
          </a:stretch>
        </p:blipFill>
        <p:spPr bwMode="auto">
          <a:xfrm>
            <a:off x="4499992" y="1412776"/>
            <a:ext cx="456474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марина\фото лето скажзки\DSC08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820139" cy="4365104"/>
          </a:xfrm>
          <a:prstGeom prst="rect">
            <a:avLst/>
          </a:prstGeom>
          <a:noFill/>
        </p:spPr>
      </p:pic>
      <p:pic>
        <p:nvPicPr>
          <p:cNvPr id="3075" name="Picture 3" descr="F:\фото марина\фото день семьи и новог сказки\фото нов сказки\DSC075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381" y="2681536"/>
            <a:ext cx="5568619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Посещение библиотеки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d:\ДОУ\Desktop\Новая папка (2)\IMG-20180924-WA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208912" cy="4617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328" y="1196752"/>
            <a:ext cx="6048672" cy="33703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 заседания Ассоциации логопедов Свердловской области на  тему: Проектная деятельность в работе учителей –логопедов в контексте реализации требований ФОС ОВЗ»</a:t>
            </a:r>
            <a:endParaRPr lang="ru-RU" dirty="0"/>
          </a:p>
        </p:txBody>
      </p:sp>
      <p:pic>
        <p:nvPicPr>
          <p:cNvPr id="20482" name="Picture 2" descr="C:\Users\Коля\Desktop\телефон марина\15106428477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5775" y="2546623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Посещение Всероссийской выставки </a:t>
            </a:r>
            <a:r>
              <a:rPr lang="en-US" dirty="0" smtClean="0"/>
              <a:t>SMART EXPO- URAL (</a:t>
            </a:r>
            <a:r>
              <a:rPr lang="ru-RU" dirty="0" smtClean="0"/>
              <a:t>технологии в образовании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Масленица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IMG_4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11660"/>
            <a:ext cx="6995120" cy="5246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Здоровья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288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10346"/>
          </a:xfrm>
        </p:spPr>
        <p:txBody>
          <a:bodyPr>
            <a:normAutofit/>
          </a:bodyPr>
          <a:lstStyle/>
          <a:p>
            <a:r>
              <a:rPr lang="ru-RU" dirty="0" smtClean="0"/>
              <a:t>Районный  этап конкурса                           « Грамотейка»</a:t>
            </a:r>
            <a:br>
              <a:rPr lang="ru-RU" dirty="0" smtClean="0"/>
            </a:br>
            <a:r>
              <a:rPr lang="ru-RU" dirty="0" smtClean="0"/>
              <a:t>(презентация логопедической сказки </a:t>
            </a:r>
            <a:br>
              <a:rPr lang="ru-RU" dirty="0" smtClean="0"/>
            </a:br>
            <a:r>
              <a:rPr lang="ru-RU" dirty="0" smtClean="0"/>
              <a:t>«Мой друг- театр»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251520" y="335699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834865" cy="362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Проект: « Театральные профессии»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952502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268760"/>
            <a:ext cx="4828769" cy="362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10801200" cy="2074242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767659" cy="4323576"/>
          </a:xfrm>
          <a:prstGeom prst="rect">
            <a:avLst/>
          </a:prstGeom>
          <a:ln w="762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78227" y="193973"/>
            <a:ext cx="3159746" cy="27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1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5976" y="3501008"/>
            <a:ext cx="4318975" cy="3125574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  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Организация </a:t>
            </a:r>
          </a:p>
          <a:p>
            <a:pPr algn="ctr">
              <a:defRPr/>
            </a:pP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образовательного процесса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</a:t>
            </a:r>
          </a:p>
        </p:txBody>
      </p:sp>
      <p:sp>
        <p:nvSpPr>
          <p:cNvPr id="11267" name="Rectangle 71"/>
          <p:cNvSpPr>
            <a:spLocks noChangeArrowheads="1"/>
          </p:cNvSpPr>
          <p:nvPr/>
        </p:nvSpPr>
        <p:spPr bwMode="auto">
          <a:xfrm>
            <a:off x="381000" y="1446213"/>
            <a:ext cx="84582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800" i="0" dirty="0">
                <a:cs typeface="Arial" charset="0"/>
              </a:rPr>
              <a:t>Блоки:</a:t>
            </a:r>
          </a:p>
          <a:p>
            <a:pPr algn="just"/>
            <a:r>
              <a:rPr lang="ru-RU" sz="2800" i="0" dirty="0">
                <a:cs typeface="Arial" charset="0"/>
              </a:rPr>
              <a:t>* диагностический, </a:t>
            </a:r>
          </a:p>
          <a:p>
            <a:pPr algn="just"/>
            <a:r>
              <a:rPr lang="ru-RU" sz="2800" i="0" dirty="0">
                <a:cs typeface="Arial" charset="0"/>
              </a:rPr>
              <a:t>* организационный, </a:t>
            </a:r>
          </a:p>
          <a:p>
            <a:pPr algn="just"/>
            <a:r>
              <a:rPr lang="ru-RU" sz="2800" i="0" dirty="0">
                <a:cs typeface="Arial" charset="0"/>
              </a:rPr>
              <a:t>* блок анализа и планирования, </a:t>
            </a:r>
          </a:p>
          <a:p>
            <a:pPr algn="just"/>
            <a:r>
              <a:rPr lang="ru-RU" sz="2800" i="0" dirty="0">
                <a:cs typeface="Arial" charset="0"/>
              </a:rPr>
              <a:t>* коррекционно- развивающие занятия, </a:t>
            </a:r>
          </a:p>
          <a:p>
            <a:r>
              <a:rPr lang="ru-RU" sz="2800" i="0" dirty="0">
                <a:cs typeface="Arial" charset="0"/>
              </a:rPr>
              <a:t>* блок профилактической и консультативной   работы, </a:t>
            </a:r>
          </a:p>
          <a:p>
            <a:pPr algn="just"/>
            <a:r>
              <a:rPr lang="ru-RU" sz="2800" i="0" dirty="0">
                <a:cs typeface="Arial" charset="0"/>
              </a:rPr>
              <a:t>* методического обеспечения, </a:t>
            </a:r>
          </a:p>
          <a:p>
            <a:r>
              <a:rPr lang="ru-RU" sz="2800" i="0" dirty="0">
                <a:cs typeface="Arial" charset="0"/>
              </a:rPr>
              <a:t>* оптимизация коррекционно- педагогического процесса, </a:t>
            </a:r>
          </a:p>
          <a:p>
            <a:pPr algn="just"/>
            <a:r>
              <a:rPr lang="ru-RU" sz="2800" i="0" dirty="0">
                <a:cs typeface="Arial" charset="0"/>
              </a:rPr>
              <a:t>* блок контроля.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Открытое занятие для родителей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 contras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242" t="2200"/>
          <a:stretch>
            <a:fillRect/>
          </a:stretch>
        </p:blipFill>
        <p:spPr bwMode="auto">
          <a:xfrm rot="5400000">
            <a:off x="174598" y="1022154"/>
            <a:ext cx="5229201" cy="557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921"/>
          <a:stretch>
            <a:fillRect/>
          </a:stretch>
        </p:blipFill>
        <p:spPr bwMode="auto">
          <a:xfrm rot="5400000">
            <a:off x="4873664" y="2587665"/>
            <a:ext cx="4328711" cy="42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Здравствуй лето!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Пдд\IMG_46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95120" cy="5246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открытых дверей в ДОУ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752725"/>
          <a:ext cx="4038600" cy="2220913"/>
        </p:xfrm>
        <a:graphic>
          <a:graphicData uri="http://schemas.openxmlformats.org/presentationml/2006/ole">
            <p:oleObj spid="_x0000_s4102" name="Диаграмма" r:id="rId3" imgW="8229687" imgH="4524357" progId="MSGraph.Chart.8">
              <p:embed followColorScheme="full"/>
            </p:oleObj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304800" y="3581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6" name="Text Box 126"/>
          <p:cNvSpPr txBox="1">
            <a:spLocks noChangeArrowheads="1"/>
          </p:cNvSpPr>
          <p:nvPr/>
        </p:nvSpPr>
        <p:spPr bwMode="auto">
          <a:xfrm>
            <a:off x="838200" y="341313"/>
            <a:ext cx="7315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0"/>
              <a:t>Диаграмма показателей количества детей</a:t>
            </a:r>
          </a:p>
          <a:p>
            <a:pPr algn="ctr"/>
            <a:r>
              <a:rPr lang="ru-RU" sz="2400" b="1" i="0"/>
              <a:t> с тяжелыми нарушениями речи 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935038" y="1614488"/>
          <a:ext cx="7348537" cy="477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Выступление на педагогическом совете по работе с детьми с ОВЗ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12986"/>
            <a:ext cx="4008760" cy="534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Общее родительское собрание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340768"/>
            <a:ext cx="7056784" cy="5292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Информация для родителей на сайте ДОУ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47" r="5340" b="19718"/>
          <a:stretch/>
        </p:blipFill>
        <p:spPr bwMode="auto">
          <a:xfrm>
            <a:off x="971600" y="2708920"/>
            <a:ext cx="559373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1720" y="3140968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ПРЕЗЕНТАЦИЯ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и проведение районного этапа конкурса чтецов      « Звездочки- </a:t>
            </a:r>
            <a:r>
              <a:rPr lang="ru-RU" dirty="0" smtClean="0"/>
              <a:t>2019» 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844824"/>
            <a:ext cx="4896776" cy="367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48114" y="1844824"/>
            <a:ext cx="4000669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одержимое 1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Призер Городского конкурса чтецов </a:t>
            </a:r>
            <a:br>
              <a:rPr lang="ru-RU" dirty="0" smtClean="0"/>
            </a:br>
            <a:r>
              <a:rPr lang="ru-RU" dirty="0" smtClean="0"/>
              <a:t>« Звездочки- </a:t>
            </a:r>
            <a:r>
              <a:rPr lang="ru-RU" dirty="0" smtClean="0"/>
              <a:t>2019»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779264" y="1644162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Коля\Desktop\телефон марина\1518515943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57972" y="4800364"/>
            <a:ext cx="2351584" cy="176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Проект: «Рассказываем о своих близких, как они защищали Родину…»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1523661" y="2153477"/>
            <a:ext cx="537659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180</Words>
  <Application>Microsoft Office PowerPoint</Application>
  <PresentationFormat>Экран (4:3)</PresentationFormat>
  <Paragraphs>35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Диаграмма</vt:lpstr>
      <vt:lpstr>Презентация</vt:lpstr>
      <vt:lpstr>День открытых дверей! Из опыта работы учителя- логопеда  Викторовой М.В.   МАДОУ- детского сада общеразвивающего вида с приоритетным осуществлением деятельности по физическому развитию детей № 134   2019 учебный год.   </vt:lpstr>
      <vt:lpstr>Слайд 2</vt:lpstr>
      <vt:lpstr>Слайд 3</vt:lpstr>
      <vt:lpstr>Выступление на педагогическом совете по работе с детьми с ОВЗ</vt:lpstr>
      <vt:lpstr>Общее родительское собрание</vt:lpstr>
      <vt:lpstr>Информация для родителей на сайте ДОУ</vt:lpstr>
      <vt:lpstr>Организация и проведение районного этапа конкурса чтецов      « Звездочки- 2019» </vt:lpstr>
      <vt:lpstr>Призер Городского конкурса чтецов  « Звездочки- 2019»</vt:lpstr>
      <vt:lpstr>Проект: «Рассказываем о своих близких, как они защищали Родину…»</vt:lpstr>
      <vt:lpstr>Проект: « День чтения »</vt:lpstr>
      <vt:lpstr>Слайд 11</vt:lpstr>
      <vt:lpstr>Посещение библиотеки </vt:lpstr>
      <vt:lpstr>Посещение  заседания Ассоциации логопедов Свердловской области на  тему: Проектная деятельность в работе учителей –логопедов в контексте реализации требований ФОС ОВЗ»</vt:lpstr>
      <vt:lpstr>Посещение Всероссийской выставки SMART EXPO- URAL (технологии в образовании)</vt:lpstr>
      <vt:lpstr>Масленица</vt:lpstr>
      <vt:lpstr>День Здоровья</vt:lpstr>
      <vt:lpstr>Районный  этап конкурса                           « Грамотейка» (презентация логопедической сказки  «Мой друг- театр»</vt:lpstr>
      <vt:lpstr>Проект: « Театральные профессии»</vt:lpstr>
      <vt:lpstr>Слайд 19</vt:lpstr>
      <vt:lpstr>Открытое занятие для родителей </vt:lpstr>
      <vt:lpstr>Здравствуй лето!</vt:lpstr>
      <vt:lpstr>День открытых дверей в ДОУ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работы учителя- логопеда   МАДОУ- детского сада общеразвивающего вида с приоритетным осуществлением деятельности по физическому развитию детей № 134   на середину 2017 учебного года.   Учитель- логопед Викторова М.В.</dc:title>
  <dc:creator>ДОУ</dc:creator>
  <cp:lastModifiedBy>User</cp:lastModifiedBy>
  <cp:revision>44</cp:revision>
  <dcterms:created xsi:type="dcterms:W3CDTF">2018-01-24T10:16:27Z</dcterms:created>
  <dcterms:modified xsi:type="dcterms:W3CDTF">2024-09-12T08:21:02Z</dcterms:modified>
</cp:coreProperties>
</file>