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3" r:id="rId3"/>
    <p:sldId id="274" r:id="rId4"/>
    <p:sldId id="260" r:id="rId5"/>
    <p:sldId id="257" r:id="rId6"/>
    <p:sldId id="258" r:id="rId7"/>
    <p:sldId id="259" r:id="rId8"/>
    <p:sldId id="262" r:id="rId9"/>
    <p:sldId id="270" r:id="rId10"/>
    <p:sldId id="263" r:id="rId11"/>
    <p:sldId id="268" r:id="rId12"/>
    <p:sldId id="264" r:id="rId13"/>
    <p:sldId id="266" r:id="rId14"/>
    <p:sldId id="272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6" autoAdjust="0"/>
    <p:restoredTop sz="84362" autoAdjust="0"/>
  </p:normalViewPr>
  <p:slideViewPr>
    <p:cSldViewPr>
      <p:cViewPr>
        <p:scale>
          <a:sx n="75" d="100"/>
          <a:sy n="75" d="100"/>
        </p:scale>
        <p:origin x="-266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DE35EF-7D2C-4B40-81B0-F7AD91E78B7E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CAE639-9283-4F8A-8EF9-3A16FB875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DFA0FA-3DEA-4209-AA51-E9937396889C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DC632-0F91-4789-9467-0F648364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3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,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4E434-A2FE-4C5E-8BB7-C489345620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C51C2-2955-4199-9620-CCDB0E7027A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158B3-969B-4060-935B-6C08E46D0A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DC632-0F91-4789-9467-0F6483647B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FD03-A0FE-487B-BB24-00EEA43138DF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4DBF-6AB1-4620-8C34-C909B807C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E221-CADC-4DB5-8541-2231E83974A4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B942-C309-4AF7-A2CF-C45FF71F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2DE7-E295-491D-8DFB-731625817EDC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C423-07E7-493E-92DD-D818A5724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E975C0-18FA-4BA6-95F8-4736DBA99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5BF-0BEB-4431-9751-BAAF5891C486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1011-9CFB-4CCA-955E-BD3D3D13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6B29-84CB-402D-BF84-EA91963D7290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D2F6-C1D9-4773-B5CC-DC7A86FE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0077-3E58-4064-9DF9-C682DFC87308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F014-B79F-49BE-B227-A680DB9C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31F8-9130-4451-A0D8-6CF35D182685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1743-C7E4-41F8-BD43-9554DF2CA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3358-BC08-403C-BE14-FB5A2B1B7C9A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64FD-2BB0-46A7-8A3F-91FCC1F3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C3D6-BC27-4493-82C2-FD8DF4806396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19F3-1789-4C44-8754-99FAC4CF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69C9-20D4-4162-B61F-B32D1DC26D7D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C03-C76D-4C0A-A58D-117F9215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2C5B-C6D9-4A65-B1DF-5F54195BC5DB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DCC3-9C1F-4156-B5E9-2BF3EEB91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9F32D-8BC0-4F32-8C19-F40C81EABAE9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EE78A-7D18-467C-9324-E04FBC0F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2520950"/>
          </a:xfrm>
        </p:spPr>
        <p:txBody>
          <a:bodyPr/>
          <a:lstStyle/>
          <a:p>
            <a:pPr eaLnBrk="1" hangingPunct="1"/>
            <a:r>
              <a:rPr lang="ru-RU" b="1" i="1" smtClean="0"/>
              <a:t>Здоровьесберегающие  технологии в логопедической практике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Подготовила: 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Учитель- логопед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Викторова М.В.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</a:rPr>
              <a:t>1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9038" cy="2578100"/>
          </a:xfrm>
        </p:spPr>
        <p:txBody>
          <a:bodyPr/>
          <a:lstStyle/>
          <a:p>
            <a:pPr eaLnBrk="1" hangingPunct="1"/>
            <a:r>
              <a:rPr lang="ru-RU" sz="2000" smtClean="0"/>
              <a:t>Игры, предложенные в книге, объединены по лексическим темам, изучаемым в детском саду. </a:t>
            </a:r>
          </a:p>
        </p:txBody>
      </p:sp>
      <p:pic>
        <p:nvPicPr>
          <p:cNvPr id="27650" name="Picture 2" descr="Отзыв о Книга &quot;Веселая зарядка для язычка. Игры и упражнения для развития речи и дикции&quot; -  О. А. Новиковска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4124325" cy="233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Упражнение " Три Егора"</a:t>
            </a: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60350"/>
            <a:ext cx="4543425" cy="5400675"/>
          </a:xfrm>
          <a:prstGeom prst="rect">
            <a:avLst/>
          </a:prstGeom>
          <a:noFill/>
          <a:ln w="57150" algn="in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33375"/>
            <a:ext cx="1739900" cy="1568450"/>
          </a:xfrm>
          <a:prstGeom prst="rect">
            <a:avLst/>
          </a:prstGeom>
          <a:noFill/>
          <a:ln w="28575" algn="in">
            <a:noFill/>
            <a:miter lim="800000"/>
            <a:headEnd/>
            <a:tailEnd/>
          </a:ln>
        </p:spPr>
      </p:pic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1295400"/>
            <a:ext cx="184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47975" algn="l"/>
                <a:tab pos="3032125" algn="ctr"/>
              </a:tabLst>
            </a:pPr>
            <a:endParaRPr lang="ru-RU" sz="2000" b="1" i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tabLst>
                <a:tab pos="2847975" algn="l"/>
                <a:tab pos="3032125" algn="ctr"/>
              </a:tabLst>
            </a:pPr>
            <a:endParaRPr lang="ru-RU" sz="1100"/>
          </a:p>
          <a:p>
            <a:pPr eaLnBrk="0" hangingPunct="0">
              <a:tabLst>
                <a:tab pos="2847975" algn="l"/>
                <a:tab pos="3032125" algn="ctr"/>
              </a:tabLst>
            </a:pPr>
            <a:r>
              <a:rPr lang="ru-RU" b="1" i="1">
                <a:cs typeface="Times New Roman" pitchFamily="18" charset="0"/>
              </a:rPr>
              <a:t/>
            </a:r>
            <a:br>
              <a:rPr lang="ru-RU" b="1" i="1">
                <a:cs typeface="Times New Roman" pitchFamily="18" charset="0"/>
              </a:rPr>
            </a:br>
            <a:endParaRPr lang="ru-RU"/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3059113" y="5589588"/>
            <a:ext cx="3559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Слева- дедушка Егор,</a:t>
            </a:r>
          </a:p>
          <a:p>
            <a:r>
              <a:rPr lang="ru-RU" sz="1000"/>
              <a:t>(</a:t>
            </a:r>
            <a:r>
              <a:rPr lang="ru-RU" sz="1000" i="1"/>
              <a:t>Сделать шаг влево и руки влево,</a:t>
            </a:r>
          </a:p>
          <a:p>
            <a:r>
              <a:rPr lang="ru-RU" sz="1000" i="1"/>
              <a:t> правую ногу приставить и руки опустить)</a:t>
            </a:r>
          </a:p>
          <a:p>
            <a:r>
              <a:rPr lang="ru-RU" sz="1200" b="1"/>
              <a:t>Сзади - дедушка Егор,</a:t>
            </a:r>
          </a:p>
          <a:p>
            <a:r>
              <a:rPr lang="ru-RU" sz="800" i="1"/>
              <a:t>( </a:t>
            </a:r>
            <a:r>
              <a:rPr lang="ru-RU" sz="1000" i="1"/>
              <a:t>обернуться через левое, а затем через правое плечо)</a:t>
            </a:r>
            <a:endParaRPr lang="ru-RU" sz="10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Артикуляционная гимнастика</a:t>
            </a:r>
          </a:p>
        </p:txBody>
      </p:sp>
      <p:sp>
        <p:nvSpPr>
          <p:cNvPr id="29702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9416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Игры с мячом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Речевые упражнения, связанные с движением, не утомляют детей, а снимают статическое напряжение.  </a:t>
            </a:r>
            <a:endParaRPr lang="ru-RU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13" y="2060848"/>
            <a:ext cx="5329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Использование динамических  упражнений </a:t>
            </a:r>
            <a:b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релаксации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>
          <a:xfrm>
            <a:off x="4572000" y="3862388"/>
            <a:ext cx="0" cy="1587"/>
          </a:xfrm>
        </p:spPr>
      </p:pic>
      <p:sp>
        <p:nvSpPr>
          <p:cNvPr id="7" name="PubRRectCallout"/>
          <p:cNvSpPr>
            <a:spLocks noEditPoints="1" noChangeArrowheads="1"/>
          </p:cNvSpPr>
          <p:nvPr/>
        </p:nvSpPr>
        <p:spPr bwMode="auto">
          <a:xfrm>
            <a:off x="251520" y="1124744"/>
            <a:ext cx="3960813" cy="2460625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« </a:t>
            </a:r>
            <a:r>
              <a:rPr lang="ru-RU" sz="2400" b="1" dirty="0" err="1">
                <a:solidFill>
                  <a:srgbClr val="FFFF00"/>
                </a:solidFill>
              </a:rPr>
              <a:t>Спиночкой</a:t>
            </a:r>
            <a:r>
              <a:rPr lang="ru-RU" sz="2400" b="1" dirty="0">
                <a:solidFill>
                  <a:srgbClr val="FFFF00"/>
                </a:solidFill>
              </a:rPr>
              <a:t> прогнулись, макушкой потянулись,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Плечики расправили, а потом  - расслабили»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72" y="1268760"/>
            <a:ext cx="3410496" cy="32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" y="3617409"/>
            <a:ext cx="4778992" cy="31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5688012" cy="1143000"/>
          </a:xfrm>
        </p:spPr>
        <p:txBody>
          <a:bodyPr/>
          <a:lstStyle/>
          <a:p>
            <a:r>
              <a:rPr lang="ru-RU" sz="2800" b="1">
                <a:solidFill>
                  <a:srgbClr val="0000FF"/>
                </a:solidFill>
              </a:rPr>
              <a:t>Зрительная гимнастика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3933825"/>
            <a:ext cx="4038600" cy="2187575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30729" name="Picture 9" descr="P10704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292600"/>
            <a:ext cx="2914650" cy="2185988"/>
          </a:xfrm>
        </p:spPr>
      </p:pic>
      <p:pic>
        <p:nvPicPr>
          <p:cNvPr id="30730" name="Picture 10" descr="P10704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292600"/>
            <a:ext cx="2914650" cy="2185988"/>
          </a:xfrm>
        </p:spPr>
      </p:pic>
      <p:pic>
        <p:nvPicPr>
          <p:cNvPr id="30731" name="Picture 11" descr="P10704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4292600"/>
            <a:ext cx="2916237" cy="2187575"/>
          </a:xfrm>
        </p:spPr>
      </p:pic>
      <p:pic>
        <p:nvPicPr>
          <p:cNvPr id="30734" name="Picture 14" descr="гном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0"/>
            <a:ext cx="2700337" cy="2700338"/>
          </a:xfrm>
          <a:prstGeom prst="rect">
            <a:avLst/>
          </a:prstGeom>
          <a:noFill/>
        </p:spPr>
      </p:pic>
      <p:pic>
        <p:nvPicPr>
          <p:cNvPr id="30738" name="Picture 18" descr="e606b793004ca082c05d3e8d84ef532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765175"/>
            <a:ext cx="1223963" cy="550863"/>
          </a:xfrm>
          <a:prstGeom prst="rect">
            <a:avLst/>
          </a:prstGeom>
          <a:noFill/>
        </p:spPr>
      </p:pic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6804025" y="3716338"/>
            <a:ext cx="1081088" cy="215900"/>
          </a:xfrm>
          <a:prstGeom prst="lef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971550" y="3789363"/>
            <a:ext cx="1081088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4500563" y="3500438"/>
            <a:ext cx="360362" cy="719137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2" name="Picture 22" descr="ptah7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11638" y="2276475"/>
            <a:ext cx="647700" cy="461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7 0.01849 C -0.41337 0.15075 -0.3217 0.26011 -0.20938 0.26011 C -0.07709 0.26011 -0.02934 0.13873 -0.00903 0.06566 L 0.01163 -0.0296 C 0.03212 -0.10197 0.08298 -0.2222 0.23229 -0.2222 C 0.32812 -0.2222 0.43698 -0.11422 0.43698 0.01849 C 0.43698 0.15075 0.32812 0.26011 0.23229 0.26011 C 0.08298 0.26011 0.03212 0.13873 0.01163 0.06566 L -0.00903 -0.0296 C -0.02934 -0.10197 -0.07709 -0.2222 -0.20938 -0.2222 C -0.3217 -0.2222 -0.41337 -0.11422 -0.41337 0.01849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2143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Здоровьесберегающие технологии, представленные вам,  при проведении коррекционно-логопедической работы, а также  создание наиболее разнообразной, интересной для ребёнка речевой среды способствуют решению задач гармоничного развития дошкольников более результативно и в короткие сроки, активизирует психические процессы и формирует личность ребёнка в целом. 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Современные здоровьесберегающие технологии, применяемые на логопедических занятиях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6884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</a:rPr>
              <a:t>Коррекция речевых нарушений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Использование оздоровительных поз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Режим двигательной активности и  «динамических поз»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Сочетание речевых игр с движением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Оптимизация мышечного тонуса и обучение релаксации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Дыхательная гимнастика и фонетические упражнения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Логопедический массаж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Самомассаж кистей рук и пальцев  массажными мячами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Ортопедические минутки и динамические разминки для выработки мотива к сохранению и укреплению здоровья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Применение ортопедического мяча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Развитие мелкой моторики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Зрительная гимнастика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628775"/>
          </a:xfrm>
        </p:spPr>
        <p:txBody>
          <a:bodyPr/>
          <a:lstStyle/>
          <a:p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Использование оздоровительных поз для формирования   правильной осанки у детей на логопедических занятиях</a:t>
            </a:r>
            <a:r>
              <a:rPr lang="ru-RU" sz="2800">
                <a:latin typeface="Times New Roman" pitchFamily="18" charset="0"/>
              </a:rPr>
              <a:t>  </a:t>
            </a:r>
          </a:p>
        </p:txBody>
      </p:sp>
      <p:pic>
        <p:nvPicPr>
          <p:cNvPr id="4100" name="Picture 4" descr="NDVD_0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344" t="1"/>
          <a:stretch>
            <a:fillRect/>
          </a:stretch>
        </p:blipFill>
        <p:spPr>
          <a:xfrm>
            <a:off x="467544" y="1556792"/>
            <a:ext cx="2729880" cy="2897683"/>
          </a:xfrm>
          <a:noFill/>
          <a:ln>
            <a:solidFill>
              <a:srgbClr val="FF0000"/>
            </a:solidFill>
          </a:ln>
        </p:spPr>
      </p:pic>
      <p:pic>
        <p:nvPicPr>
          <p:cNvPr id="4102" name="Picture 6" descr="NDVD_124"/>
          <p:cNvPicPr>
            <a:picLocks noChangeAspect="1" noChangeArrowheads="1"/>
          </p:cNvPicPr>
          <p:nvPr/>
        </p:nvPicPr>
        <p:blipFill>
          <a:blip r:embed="rId3" cstate="print"/>
          <a:srcRect l="54040" t="-3308"/>
          <a:stretch>
            <a:fillRect/>
          </a:stretch>
        </p:blipFill>
        <p:spPr bwMode="auto">
          <a:xfrm>
            <a:off x="2699792" y="3861048"/>
            <a:ext cx="1634902" cy="27492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4" name="Picture 8" descr="NDVD_074"/>
          <p:cNvPicPr>
            <a:picLocks noChangeAspect="1" noChangeArrowheads="1"/>
          </p:cNvPicPr>
          <p:nvPr/>
        </p:nvPicPr>
        <p:blipFill>
          <a:blip r:embed="rId4" cstate="print"/>
          <a:srcRect l="29479" t="6565"/>
          <a:stretch>
            <a:fillRect/>
          </a:stretch>
        </p:blipFill>
        <p:spPr bwMode="auto">
          <a:xfrm>
            <a:off x="5076056" y="1772815"/>
            <a:ext cx="2859857" cy="28351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16013" y="5877272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Поза «Сидя на пятках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508625" y="32845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Поза «Собачки»</a:t>
            </a:r>
          </a:p>
        </p:txBody>
      </p:sp>
      <p:pic>
        <p:nvPicPr>
          <p:cNvPr id="4113" name="Picture 17" descr="NDVD_078"/>
          <p:cNvPicPr>
            <a:picLocks noChangeAspect="1" noChangeArrowheads="1"/>
          </p:cNvPicPr>
          <p:nvPr/>
        </p:nvPicPr>
        <p:blipFill>
          <a:blip r:embed="rId5" cstate="print"/>
          <a:srcRect t="21938" r="21954"/>
          <a:stretch>
            <a:fillRect/>
          </a:stretch>
        </p:blipFill>
        <p:spPr bwMode="auto">
          <a:xfrm>
            <a:off x="5148064" y="4797152"/>
            <a:ext cx="2808312" cy="21051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971550" y="3284538"/>
            <a:ext cx="2246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Поза «Наездника»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148263" y="60928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Поза «Сидя по-турецки»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661247"/>
            <a:ext cx="2919239" cy="92211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Движение пальцев рук стимулирует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созревание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ЦНС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602590" y="928688"/>
            <a:ext cx="4541410" cy="2880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«Ёжик, Ёжик – </a:t>
            </a:r>
            <a:r>
              <a:rPr lang="ru-RU" dirty="0" err="1">
                <a:solidFill>
                  <a:srgbClr val="0000FF"/>
                </a:solidFill>
              </a:rPr>
              <a:t>чудачок</a:t>
            </a:r>
            <a:r>
              <a:rPr lang="ru-RU" dirty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Сшил колючий пиджачок.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По ладошке прокачу, 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Погладить ёжика хочу.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По ладошке покатаю,</a:t>
            </a:r>
          </a:p>
          <a:p>
            <a:pPr algn="ctr"/>
            <a:r>
              <a:rPr lang="ru-RU" dirty="0">
                <a:solidFill>
                  <a:srgbClr val="0000FF"/>
                </a:solidFill>
              </a:rPr>
              <a:t>К себе его я прижимаю»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50" y="0"/>
            <a:ext cx="857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smtClean="0"/>
              <a:t>Использование иппликатора Кузнецова</a:t>
            </a:r>
            <a:endParaRPr lang="ru-RU" sz="3200" b="1" dirty="0" smtClean="0"/>
          </a:p>
        </p:txBody>
      </p:sp>
      <p:pic>
        <p:nvPicPr>
          <p:cNvPr id="6" name="Picture 7" descr="E:\DCIM\101MSDCF\DSC04251.JPG"/>
          <p:cNvPicPr>
            <a:picLocks noChangeAspect="1" noChangeArrowheads="1"/>
          </p:cNvPicPr>
          <p:nvPr/>
        </p:nvPicPr>
        <p:blipFill>
          <a:blip r:embed="rId3" cstate="print"/>
          <a:srcRect l="19382" r="28291" b="74159"/>
          <a:stretch>
            <a:fillRect/>
          </a:stretch>
        </p:blipFill>
        <p:spPr bwMode="auto">
          <a:xfrm>
            <a:off x="1939652" y="3788528"/>
            <a:ext cx="3310484" cy="187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1\Desktop\Фото Кемерово\SAM_0698.JPG"/>
          <p:cNvPicPr>
            <a:picLocks noChangeAspect="1" noChangeArrowheads="1"/>
          </p:cNvPicPr>
          <p:nvPr/>
        </p:nvPicPr>
        <p:blipFill>
          <a:blip r:embed="rId4" cstate="print"/>
          <a:srcRect l="20050" t="26904" r="20688"/>
          <a:stretch>
            <a:fillRect/>
          </a:stretch>
        </p:blipFill>
        <p:spPr bwMode="auto">
          <a:xfrm>
            <a:off x="6713116" y="3721362"/>
            <a:ext cx="2419176" cy="20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550" y="1445518"/>
            <a:ext cx="4232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Одновременное произношение звуков, слов с движением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прожимами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иппликаторе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терапия в коррекционной практике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500188"/>
            <a:ext cx="8715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Прокатывание шарика с одновременным проговариванием пальчиковой гимнастики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211638" y="2205038"/>
            <a:ext cx="46815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Пальчиковая игра «Черепаха» (у детей в руках Су Джок).</a:t>
            </a:r>
          </a:p>
          <a:p>
            <a:r>
              <a:rPr lang="ru-RU"/>
              <a:t>Описание: упражнение выполняется сначала на правой руке, затем на левой.</a:t>
            </a:r>
          </a:p>
          <a:p>
            <a:r>
              <a:rPr lang="ru-RU"/>
              <a:t>Шла большая черепаха </a:t>
            </a:r>
          </a:p>
          <a:p>
            <a:r>
              <a:rPr lang="ru-RU"/>
              <a:t>И кусала всех от страха,</a:t>
            </a:r>
          </a:p>
          <a:p>
            <a:r>
              <a:rPr lang="ru-RU"/>
              <a:t>(дети катают Су Джок между ладоней)</a:t>
            </a:r>
          </a:p>
          <a:p>
            <a:r>
              <a:rPr lang="ru-RU"/>
              <a:t>Кусь, кусь, кусь, кусь,</a:t>
            </a:r>
          </a:p>
          <a:p>
            <a:r>
              <a:rPr lang="ru-RU"/>
              <a:t>(Су Джок между большим пальцем и остальными, которые ребенок держит «щепоткой». Надавливают ритмично на Су Джок, перекладывая из руки в руку).</a:t>
            </a:r>
          </a:p>
          <a:p>
            <a:r>
              <a:rPr lang="ru-RU"/>
              <a:t>Никого я не боюсь</a:t>
            </a:r>
          </a:p>
          <a:p>
            <a:r>
              <a:rPr lang="ru-RU"/>
              <a:t>(дети катают Су Джок между ладоней).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Или:  Бегал ёжик по дорожке </a:t>
            </a:r>
            <a:br>
              <a:rPr lang="ru-RU" dirty="0" smtClean="0"/>
            </a:br>
            <a:r>
              <a:rPr lang="ru-RU" dirty="0" smtClean="0"/>
              <a:t>У него устали ножки, </a:t>
            </a:r>
            <a:br>
              <a:rPr lang="ru-RU" dirty="0" smtClean="0"/>
            </a:br>
            <a:r>
              <a:rPr lang="ru-RU" dirty="0" smtClean="0"/>
              <a:t>Он катился и катился, </a:t>
            </a:r>
            <a:br>
              <a:rPr lang="ru-RU" dirty="0" smtClean="0"/>
            </a:br>
            <a:r>
              <a:rPr lang="ru-RU" dirty="0" smtClean="0"/>
              <a:t>В ямку вскоре закатился.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8013"/>
            <a:ext cx="3562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Ниткография - как средство развития зрительно-моторной координации</a:t>
            </a:r>
          </a:p>
        </p:txBody>
      </p:sp>
      <p:pic>
        <p:nvPicPr>
          <p:cNvPr id="2050" name="Picture 2" descr="C:\Users\1\Desktop\Пед радуга 2011\Фото Кемерово\SAM_06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1556792"/>
            <a:ext cx="4381500" cy="32861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214938"/>
            <a:ext cx="3857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 цветной верёвочкой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воображение,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координацию, моторику и 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Дыхательная гимнастика в игровой форме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" y="1500188"/>
            <a:ext cx="8501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Послушный ветерок – это сочетание дыхательной гимнастики, наглядности и весёлых стихотворных форм. В результате развиваются:  память, внимание, речь, воображение и фантазия.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7" y="3284984"/>
            <a:ext cx="3909465" cy="2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23" y="3179903"/>
            <a:ext cx="3907273" cy="25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Бусография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084168" cy="38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Игры с прищепками</a:t>
            </a:r>
          </a:p>
        </p:txBody>
      </p:sp>
      <p:pic>
        <p:nvPicPr>
          <p:cNvPr id="37893" name="Picture 5" descr="DSC04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728144" cy="497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92D05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429</Words>
  <Application>Microsoft Office PowerPoint</Application>
  <PresentationFormat>Экран (4:3)</PresentationFormat>
  <Paragraphs>75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Здоровьесберегающие  технологии в логопедической практике</vt:lpstr>
      <vt:lpstr>Современные здоровьесберегающие технологии, применяемые на логопедических занятиях</vt:lpstr>
      <vt:lpstr>Использование оздоровительных поз для формирования   правильной осанки у детей на логопедических занятиях  </vt:lpstr>
      <vt:lpstr>Движение пальцев рук стимулирует  созревание ЦНС</vt:lpstr>
      <vt:lpstr>Су Джок терапия в коррекционной практике</vt:lpstr>
      <vt:lpstr>Ниткография - как средство развития зрительно-моторной координации</vt:lpstr>
      <vt:lpstr>Дыхательная гимнастика в игровой форме</vt:lpstr>
      <vt:lpstr>Бусография</vt:lpstr>
      <vt:lpstr>Игры с прищепками</vt:lpstr>
      <vt:lpstr>Игры, предложенные в книге, объединены по лексическим темам, изучаемым в детском саду. </vt:lpstr>
      <vt:lpstr>Артикуляционная гимнастика</vt:lpstr>
      <vt:lpstr>Игры с мячом</vt:lpstr>
      <vt:lpstr>Использование динамических  упражнений  и релаксации </vt:lpstr>
      <vt:lpstr>Зрительная 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58</cp:revision>
  <dcterms:created xsi:type="dcterms:W3CDTF">2011-10-28T02:05:02Z</dcterms:created>
  <dcterms:modified xsi:type="dcterms:W3CDTF">2019-11-16T03:57:57Z</dcterms:modified>
</cp:coreProperties>
</file>