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2" r:id="rId3"/>
    <p:sldId id="274" r:id="rId4"/>
    <p:sldId id="273" r:id="rId5"/>
    <p:sldId id="270" r:id="rId6"/>
    <p:sldId id="269" r:id="rId7"/>
    <p:sldId id="267" r:id="rId8"/>
    <p:sldId id="268" r:id="rId9"/>
    <p:sldId id="266" r:id="rId10"/>
    <p:sldId id="261" r:id="rId11"/>
    <p:sldId id="260" r:id="rId12"/>
    <p:sldId id="278" r:id="rId13"/>
    <p:sldId id="257" r:id="rId14"/>
    <p:sldId id="259" r:id="rId15"/>
    <p:sldId id="262" r:id="rId16"/>
    <p:sldId id="276" r:id="rId17"/>
    <p:sldId id="275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1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51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6325E-0FA8-4D21-87EB-9B46A278B9B0}" type="datetimeFigureOut">
              <a:rPr lang="ru-RU" smtClean="0"/>
              <a:pPr/>
              <a:t>21.08.2020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FFA50-F8E5-4251-8AFF-A6359C8FE7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6325E-0FA8-4D21-87EB-9B46A278B9B0}" type="datetimeFigureOut">
              <a:rPr lang="ru-RU" smtClean="0"/>
              <a:pPr/>
              <a:t>21.08.2020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FFA50-F8E5-4251-8AFF-A6359C8FE7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6325E-0FA8-4D21-87EB-9B46A278B9B0}" type="datetimeFigureOut">
              <a:rPr lang="ru-RU" smtClean="0"/>
              <a:pPr/>
              <a:t>21.08.2020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FFA50-F8E5-4251-8AFF-A6359C8FE716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6325E-0FA8-4D21-87EB-9B46A278B9B0}" type="datetimeFigureOut">
              <a:rPr lang="ru-RU" smtClean="0"/>
              <a:pPr/>
              <a:t>21.08.2020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FFA50-F8E5-4251-8AFF-A6359C8FE7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6325E-0FA8-4D21-87EB-9B46A278B9B0}" type="datetimeFigureOut">
              <a:rPr lang="ru-RU" smtClean="0"/>
              <a:pPr/>
              <a:t>21.08.2020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FFA50-F8E5-4251-8AFF-A6359C8FE7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6325E-0FA8-4D21-87EB-9B46A278B9B0}" type="datetimeFigureOut">
              <a:rPr lang="ru-RU" smtClean="0"/>
              <a:pPr/>
              <a:t>21.08.2020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FFA50-F8E5-4251-8AFF-A6359C8FE7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6325E-0FA8-4D21-87EB-9B46A278B9B0}" type="datetimeFigureOut">
              <a:rPr lang="ru-RU" smtClean="0"/>
              <a:pPr/>
              <a:t>21.08.2020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FFA50-F8E5-4251-8AFF-A6359C8FE7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6325E-0FA8-4D21-87EB-9B46A278B9B0}" type="datetimeFigureOut">
              <a:rPr lang="ru-RU" smtClean="0"/>
              <a:pPr/>
              <a:t>21.08.2020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FFA50-F8E5-4251-8AFF-A6359C8FE7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6325E-0FA8-4D21-87EB-9B46A278B9B0}" type="datetimeFigureOut">
              <a:rPr lang="ru-RU" smtClean="0"/>
              <a:pPr/>
              <a:t>21.08.2020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FFA50-F8E5-4251-8AFF-A6359C8FE7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6325E-0FA8-4D21-87EB-9B46A278B9B0}" type="datetimeFigureOut">
              <a:rPr lang="ru-RU" smtClean="0"/>
              <a:pPr/>
              <a:t>21.08.2020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FFA50-F8E5-4251-8AFF-A6359C8FE7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6325E-0FA8-4D21-87EB-9B46A278B9B0}" type="datetimeFigureOut">
              <a:rPr lang="ru-RU" smtClean="0"/>
              <a:pPr/>
              <a:t>21.08.2020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FFA50-F8E5-4251-8AFF-A6359C8FE7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2206325E-0FA8-4D21-87EB-9B46A278B9B0}" type="datetimeFigureOut">
              <a:rPr lang="ru-RU" smtClean="0"/>
              <a:pPr/>
              <a:t>21.08.2020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36FFA50-F8E5-4251-8AFF-A6359C8FE7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022" y="550416"/>
            <a:ext cx="11896077" cy="4725013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речи дошкольников с ОНР посредством </a:t>
            </a:r>
            <a:r>
              <a:rPr lang="ru-RU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познавательно-исследовательской и экспериментальной деятельности</a:t>
            </a:r>
            <a:br>
              <a:rPr lang="ru-RU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Волшебная вода»</a:t>
            </a:r>
            <a:endParaRPr lang="ru-RU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90481" y="5233881"/>
            <a:ext cx="8534400" cy="14732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– логопед Викторова М.В.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21078" y="5903651"/>
            <a:ext cx="3329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№ 134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28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8777" y="-116378"/>
            <a:ext cx="12280777" cy="132556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 к рассказу «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Галка </a:t>
            </a:r>
            <a:r>
              <a:rPr lang="ru-RU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хотела пить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" t="39968"/>
          <a:stretch/>
        </p:blipFill>
        <p:spPr>
          <a:xfrm>
            <a:off x="3301999" y="1075265"/>
            <a:ext cx="5274734" cy="30683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67" t="67209" r="52062" b="7867"/>
          <a:stretch/>
        </p:blipFill>
        <p:spPr>
          <a:xfrm>
            <a:off x="8043333" y="3311029"/>
            <a:ext cx="3694797" cy="32337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0" t="56580" r="44609"/>
          <a:stretch/>
        </p:blipFill>
        <p:spPr>
          <a:xfrm>
            <a:off x="762000" y="956732"/>
            <a:ext cx="1676400" cy="39074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0" y="4778223"/>
            <a:ext cx="44470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Опытным путем определили,  </a:t>
            </a:r>
          </a:p>
          <a:p>
            <a:r>
              <a:rPr lang="ru-RU" sz="2400" b="1" dirty="0" smtClean="0"/>
              <a:t>что вода действительно </a:t>
            </a:r>
          </a:p>
          <a:p>
            <a:r>
              <a:rPr lang="ru-RU" sz="2400" b="1" dirty="0" smtClean="0"/>
              <a:t>поднимается, если  в сосуд </a:t>
            </a:r>
          </a:p>
          <a:p>
            <a:r>
              <a:rPr lang="ru-RU" sz="2400" b="1" dirty="0" smtClean="0"/>
              <a:t> добавить объемные предметы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6258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6939" y="0"/>
            <a:ext cx="1226893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 к рассказу «Конфета с сюрпризом» 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0" t="15712" r="-847" b="31032"/>
          <a:stretch/>
        </p:blipFill>
        <p:spPr>
          <a:xfrm>
            <a:off x="202277" y="1199221"/>
            <a:ext cx="5223163" cy="37197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067" t="80387" r="35230" b="12161"/>
          <a:stretch/>
        </p:blipFill>
        <p:spPr>
          <a:xfrm>
            <a:off x="9287933" y="4406837"/>
            <a:ext cx="2387599" cy="17313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8" name="Picture 2" descr="https://fhd.multiurok.ru/4/5/d/45dee0eb6352149dbf7aedba47a1d8a61ec2f7ac/img_php8zlU4s_Kartiny-s-problemnym-syuzhetom-dlya-razvitiya-rechi_0_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47027" y="1655467"/>
            <a:ext cx="3192024" cy="2394018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5760720" y="5029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425440" y="4919008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Предлагалось подумать,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что же можно послать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на воздушном шарике.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Проверив все практически;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пересказ детей стал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последовательным и осознанным.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004" y="2167466"/>
            <a:ext cx="2301436" cy="17272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22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77" y="2511310"/>
            <a:ext cx="3260017" cy="43466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5800" y="92978"/>
            <a:ext cx="10972800" cy="125272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Развитие  грамматического строя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4107" y="1028517"/>
            <a:ext cx="44394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Относительные </a:t>
            </a: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прилагательные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/>
              <a:t>стеклянный, </a:t>
            </a:r>
          </a:p>
          <a:p>
            <a:r>
              <a:rPr lang="ru-RU" sz="2000" dirty="0" smtClean="0"/>
              <a:t>деревянный, пластмассовый, </a:t>
            </a:r>
          </a:p>
          <a:p>
            <a:r>
              <a:rPr lang="ru-RU" sz="2000" dirty="0" smtClean="0"/>
              <a:t>бумажный, глиняный, металлический, </a:t>
            </a:r>
          </a:p>
          <a:p>
            <a:r>
              <a:rPr lang="ru-RU" sz="2000" dirty="0" smtClean="0"/>
              <a:t>резиновый, каменный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349067" y="1105460"/>
            <a:ext cx="46820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Капля </a:t>
            </a: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воды-</a:t>
            </a:r>
          </a:p>
          <a:p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это </a:t>
            </a: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много или 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мало?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314" y="2305789"/>
            <a:ext cx="3463639" cy="455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635" y="4180150"/>
            <a:ext cx="3493365" cy="2660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756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394382" y="139700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быстрее тает? 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Лёд или снег?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76" r="30168"/>
          <a:stretch/>
        </p:blipFill>
        <p:spPr>
          <a:xfrm>
            <a:off x="15311" y="2663913"/>
            <a:ext cx="6774800" cy="37168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95400" y="254142"/>
            <a:ext cx="996795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Наполнение словаря глаголами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799462" y="1023583"/>
            <a:ext cx="3048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Искрится </a:t>
            </a:r>
            <a:br>
              <a:rPr lang="ru-RU" sz="44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сверкает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163" y="2144995"/>
            <a:ext cx="3701915" cy="4881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765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3906175" cy="1189608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нагревается</a:t>
            </a:r>
            <a:b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испаряется</a:t>
            </a:r>
            <a:b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капает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99573" y="4548938"/>
            <a:ext cx="1748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n>
                  <a:solidFill>
                    <a:srgbClr val="FF0000"/>
                  </a:solidFill>
                </a:ln>
              </a:rPr>
              <a:t>Круговорот воды</a:t>
            </a:r>
          </a:p>
        </p:txBody>
      </p:sp>
      <p:sp>
        <p:nvSpPr>
          <p:cNvPr id="7" name="Облако 6"/>
          <p:cNvSpPr/>
          <p:nvPr/>
        </p:nvSpPr>
        <p:spPr>
          <a:xfrm>
            <a:off x="4201749" y="5475418"/>
            <a:ext cx="1472213" cy="914400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Вода в реке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Облако 9"/>
          <p:cNvSpPr/>
          <p:nvPr/>
        </p:nvSpPr>
        <p:spPr>
          <a:xfrm>
            <a:off x="4378421" y="3407461"/>
            <a:ext cx="1837678" cy="914400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Облака или тучи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Выгнутая вверх стрелка 8"/>
          <p:cNvSpPr/>
          <p:nvPr/>
        </p:nvSpPr>
        <p:spPr>
          <a:xfrm rot="16556856">
            <a:off x="3436723" y="4372214"/>
            <a:ext cx="1420365" cy="719168"/>
          </a:xfrm>
          <a:prstGeom prst="curvedDownArrow">
            <a:avLst>
              <a:gd name="adj1" fmla="val 26737"/>
              <a:gd name="adj2" fmla="val 35134"/>
              <a:gd name="adj3" fmla="val 31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Выгнутая вправо стрелка 10"/>
          <p:cNvSpPr/>
          <p:nvPr/>
        </p:nvSpPr>
        <p:spPr>
          <a:xfrm rot="18936911">
            <a:off x="6571068" y="3435122"/>
            <a:ext cx="736758" cy="1612174"/>
          </a:xfrm>
          <a:prstGeom prst="curvedLeftArrow">
            <a:avLst>
              <a:gd name="adj1" fmla="val 25000"/>
              <a:gd name="adj2" fmla="val 50000"/>
              <a:gd name="adj3" fmla="val 42134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Облако 13"/>
          <p:cNvSpPr/>
          <p:nvPr/>
        </p:nvSpPr>
        <p:spPr>
          <a:xfrm>
            <a:off x="6715304" y="4731798"/>
            <a:ext cx="1819922" cy="914400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Осадки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( дождь)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" name="Выгнутая вправо стрелка 12"/>
          <p:cNvSpPr/>
          <p:nvPr/>
        </p:nvSpPr>
        <p:spPr>
          <a:xfrm rot="4458975">
            <a:off x="6342153" y="5128857"/>
            <a:ext cx="746303" cy="2156741"/>
          </a:xfrm>
          <a:prstGeom prst="curved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" r="50455"/>
          <a:stretch/>
        </p:blipFill>
        <p:spPr bwMode="auto">
          <a:xfrm>
            <a:off x="584200" y="1962013"/>
            <a:ext cx="2819399" cy="42417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17429" y="428080"/>
            <a:ext cx="47670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Кристаллизируется</a:t>
            </a:r>
            <a:endParaRPr lang="ru-RU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548" y="1135966"/>
            <a:ext cx="4425452" cy="4135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540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2078" y="0"/>
            <a:ext cx="3180933" cy="1325563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Пузырится</a:t>
            </a:r>
            <a:b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бурлит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61" y="1296960"/>
            <a:ext cx="3985828" cy="53144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25" r="19359"/>
          <a:stretch/>
        </p:blipFill>
        <p:spPr>
          <a:xfrm>
            <a:off x="6279685" y="797060"/>
            <a:ext cx="5633254" cy="37581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785182" y="4946570"/>
            <a:ext cx="3222357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В стаканах разный</a:t>
            </a:r>
          </a:p>
          <a:p>
            <a:r>
              <a:rPr lang="ru-RU" sz="2000" b="1" dirty="0" smtClean="0"/>
              <a:t> объем воды.</a:t>
            </a:r>
          </a:p>
          <a:p>
            <a:r>
              <a:rPr lang="ru-RU" sz="2000" b="1" dirty="0" smtClean="0"/>
              <a:t>Дуем с одинаковой силой, </a:t>
            </a:r>
          </a:p>
          <a:p>
            <a:r>
              <a:rPr lang="ru-RU" sz="2000" b="1" dirty="0" smtClean="0"/>
              <a:t>но там где больше воды</a:t>
            </a:r>
          </a:p>
          <a:p>
            <a:r>
              <a:rPr lang="ru-RU" sz="2000" b="1" dirty="0" smtClean="0"/>
              <a:t> и пузырей больше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882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5509" y="691025"/>
            <a:ext cx="7306491" cy="125272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Используется МНЕМОТЕХНИКА 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 для фиксирования полученного опыта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406400" y="414867"/>
            <a:ext cx="5041848" cy="3781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 rot="10800000">
            <a:off x="6062133" y="2625312"/>
            <a:ext cx="5545971" cy="4159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96333" y="4038600"/>
            <a:ext cx="214193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Тает</a:t>
            </a:r>
          </a:p>
          <a:p>
            <a:r>
              <a:rPr lang="ru-RU" dirty="0" smtClean="0"/>
              <a:t>Искрится</a:t>
            </a:r>
          </a:p>
          <a:p>
            <a:r>
              <a:rPr lang="ru-RU" dirty="0" smtClean="0"/>
              <a:t>Нагревается</a:t>
            </a:r>
          </a:p>
          <a:p>
            <a:r>
              <a:rPr lang="ru-RU" dirty="0" smtClean="0"/>
              <a:t>Испаряется</a:t>
            </a:r>
          </a:p>
          <a:p>
            <a:r>
              <a:rPr lang="ru-RU" dirty="0" smtClean="0"/>
              <a:t>Кристаллизируется</a:t>
            </a:r>
          </a:p>
          <a:p>
            <a:r>
              <a:rPr lang="ru-RU" dirty="0" smtClean="0"/>
              <a:t>Бурлит</a:t>
            </a:r>
          </a:p>
          <a:p>
            <a:r>
              <a:rPr lang="ru-RU" dirty="0" smtClean="0"/>
              <a:t>Пузыриться</a:t>
            </a:r>
          </a:p>
          <a:p>
            <a:r>
              <a:rPr lang="ru-RU" dirty="0" smtClean="0"/>
              <a:t>капает</a:t>
            </a:r>
          </a:p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318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Результаты работы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90984" y="2350717"/>
            <a:ext cx="9928550" cy="3694975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</a:rPr>
              <a:t>Увеличился активный словарный запас</a:t>
            </a:r>
          </a:p>
          <a:p>
            <a:r>
              <a:rPr lang="ru-RU" sz="3600" b="1" dirty="0" smtClean="0">
                <a:solidFill>
                  <a:schemeClr val="tx1"/>
                </a:solidFill>
              </a:rPr>
              <a:t>Речь стала более связной</a:t>
            </a:r>
          </a:p>
          <a:p>
            <a:r>
              <a:rPr lang="ru-RU" sz="3600" b="1" dirty="0" smtClean="0">
                <a:solidFill>
                  <a:schemeClr val="tx1"/>
                </a:solidFill>
              </a:rPr>
              <a:t>Улучшились коммуникативные навыки взаимодействия со сверстниками и со взрослыми</a:t>
            </a:r>
            <a:endParaRPr lang="ru-R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26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56948" y="1592391"/>
            <a:ext cx="11008310" cy="498596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5800" b="1" dirty="0" smtClean="0">
                <a:solidFill>
                  <a:schemeClr val="tx1"/>
                </a:solidFill>
              </a:rPr>
              <a:t>Снижение уровня языковой культуры общества в целом, существенное уменьшение общения взрослых и детей из- за занятости родителей, недостаток мотивации самих детей к познанию нового может привести к целому ряду последствий.</a:t>
            </a:r>
          </a:p>
          <a:p>
            <a:pPr marL="0" indent="0">
              <a:buNone/>
            </a:pPr>
            <a:r>
              <a:rPr lang="ru-RU" sz="5800" b="1" dirty="0" smtClean="0">
                <a:solidFill>
                  <a:schemeClr val="tx1"/>
                </a:solidFill>
              </a:rPr>
              <a:t>  Так, за </a:t>
            </a:r>
            <a:r>
              <a:rPr lang="ru-RU" sz="5800" b="1" dirty="0">
                <a:solidFill>
                  <a:schemeClr val="tx1"/>
                </a:solidFill>
              </a:rPr>
              <a:t>последние годы отмечается увеличение числа детей дошкольного возраста, имеющих речевое недоразвитие.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465328"/>
            <a:ext cx="10972800" cy="1252728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Актуальность: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730067" y="348103"/>
            <a:ext cx="41998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Как гласит китайская мудрость: </a:t>
            </a:r>
          </a:p>
          <a:p>
            <a:r>
              <a:rPr lang="ru-RU" b="1" dirty="0"/>
              <a:t>Расскажи- и я забуду,</a:t>
            </a:r>
          </a:p>
          <a:p>
            <a:r>
              <a:rPr lang="ru-RU" b="1" dirty="0"/>
              <a:t>Покажи - и я запомню, </a:t>
            </a:r>
          </a:p>
          <a:p>
            <a:r>
              <a:rPr lang="ru-RU" b="1" dirty="0"/>
              <a:t>Дай попробовать- и я пойму»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5501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37067" y="971247"/>
            <a:ext cx="11811000" cy="3450696"/>
          </a:xfrm>
        </p:spPr>
        <p:txBody>
          <a:bodyPr>
            <a:normAutofit/>
          </a:bodyPr>
          <a:lstStyle/>
          <a:p>
            <a:r>
              <a:rPr lang="ru-RU" sz="4000" i="1" dirty="0" smtClean="0">
                <a:solidFill>
                  <a:schemeClr val="tx1"/>
                </a:solidFill>
              </a:rPr>
              <a:t>- </a:t>
            </a:r>
            <a:r>
              <a:rPr lang="ru-RU" sz="4000" i="1" dirty="0" smtClean="0">
                <a:solidFill>
                  <a:schemeClr val="tx1"/>
                </a:solidFill>
              </a:rPr>
              <a:t>эффективный метод познания закономерностей и явлений окружающего мира</a:t>
            </a:r>
            <a:endParaRPr lang="ru-RU" sz="4000" i="1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8666" y="106735"/>
            <a:ext cx="11497734" cy="125272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Метод  экспериментирования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70076" y="2197838"/>
            <a:ext cx="11012714" cy="4825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prstClr val="black"/>
                </a:solidFill>
                <a:ea typeface="+mj-ea"/>
                <a:cs typeface="+mj-cs"/>
              </a:rPr>
              <a:t>Стимулирование развития речи идет в процессе эксперимента </a:t>
            </a:r>
            <a:endParaRPr lang="ru-RU" sz="440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pPr marL="274320" lvl="0" indent="-274320">
              <a:spcBef>
                <a:spcPct val="20000"/>
              </a:spcBef>
              <a:buClr>
                <a:srgbClr val="31B6FD"/>
              </a:buClr>
              <a:buSzPct val="100000"/>
              <a:buFont typeface="Symbol" pitchFamily="18" charset="2"/>
              <a:buChar char=""/>
            </a:pPr>
            <a:r>
              <a:rPr lang="ru-RU" sz="3600" dirty="0">
                <a:solidFill>
                  <a:prstClr val="black"/>
                </a:solidFill>
              </a:rPr>
              <a:t>идет обогащение памяти ребенка,</a:t>
            </a:r>
          </a:p>
          <a:p>
            <a:pPr marL="274320" lvl="0" indent="-274320">
              <a:spcBef>
                <a:spcPct val="20000"/>
              </a:spcBef>
              <a:buClr>
                <a:srgbClr val="31B6FD"/>
              </a:buClr>
              <a:buSzPct val="100000"/>
              <a:buFont typeface="Symbol" pitchFamily="18" charset="2"/>
              <a:buChar char=""/>
            </a:pPr>
            <a:r>
              <a:rPr lang="ru-RU" sz="3600" dirty="0">
                <a:solidFill>
                  <a:prstClr val="black"/>
                </a:solidFill>
              </a:rPr>
              <a:t> активизируются мыслительные процессы,</a:t>
            </a:r>
          </a:p>
          <a:p>
            <a:pPr marL="274320" lvl="0" indent="-274320">
              <a:spcBef>
                <a:spcPct val="20000"/>
              </a:spcBef>
              <a:buClr>
                <a:srgbClr val="31B6FD"/>
              </a:buClr>
              <a:buSzPct val="100000"/>
              <a:buFont typeface="Symbol" pitchFamily="18" charset="2"/>
              <a:buChar char=""/>
            </a:pPr>
            <a:r>
              <a:rPr lang="ru-RU" sz="3600" dirty="0">
                <a:solidFill>
                  <a:prstClr val="black"/>
                </a:solidFill>
              </a:rPr>
              <a:t> возникает необходимость совершать операции анализа и синтеза, сравнения , классификации, обобщения.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562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62757" y="1345474"/>
            <a:ext cx="9877777" cy="4780689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</a:rPr>
              <a:t>Поисково- исследовательская деятельность</a:t>
            </a:r>
          </a:p>
          <a:p>
            <a:r>
              <a:rPr lang="ru-RU" sz="3600" b="1" dirty="0" smtClean="0">
                <a:solidFill>
                  <a:schemeClr val="tx1"/>
                </a:solidFill>
              </a:rPr>
              <a:t>Случайные наблюдения и эксперименты</a:t>
            </a:r>
          </a:p>
          <a:p>
            <a:r>
              <a:rPr lang="ru-RU" sz="3600" b="1" dirty="0" smtClean="0">
                <a:solidFill>
                  <a:schemeClr val="tx1"/>
                </a:solidFill>
              </a:rPr>
              <a:t>Плановые эксперименты , как ответы на детские вопросы</a:t>
            </a:r>
          </a:p>
          <a:p>
            <a:r>
              <a:rPr lang="ru-RU" sz="3600" b="1" dirty="0" smtClean="0">
                <a:solidFill>
                  <a:schemeClr val="tx1"/>
                </a:solidFill>
              </a:rPr>
              <a:t>Проведение опытов, как часть занятия</a:t>
            </a:r>
          </a:p>
          <a:p>
            <a:r>
              <a:rPr lang="ru-RU" sz="3600" b="1" dirty="0" smtClean="0">
                <a:solidFill>
                  <a:schemeClr val="tx1"/>
                </a:solidFill>
              </a:rPr>
              <a:t>Создание проблемной ситуации</a:t>
            </a:r>
          </a:p>
          <a:p>
            <a:r>
              <a:rPr lang="ru-RU" sz="3600" b="1" dirty="0" smtClean="0">
                <a:solidFill>
                  <a:schemeClr val="tx1"/>
                </a:solidFill>
              </a:rPr>
              <a:t>Наводящие вопросы</a:t>
            </a:r>
          </a:p>
          <a:p>
            <a:r>
              <a:rPr lang="ru-RU" sz="3600" b="1" dirty="0" smtClean="0">
                <a:solidFill>
                  <a:schemeClr val="tx1"/>
                </a:solidFill>
              </a:rPr>
              <a:t>Беседы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Методы и приемы: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6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48866" y="1162594"/>
            <a:ext cx="9877777" cy="4691279"/>
          </a:xfrm>
        </p:spPr>
        <p:txBody>
          <a:bodyPr>
            <a:noAutofit/>
          </a:bodyPr>
          <a:lstStyle/>
          <a:p>
            <a:endParaRPr lang="ru-RU" sz="2800" dirty="0" smtClean="0"/>
          </a:p>
          <a:p>
            <a:r>
              <a:rPr lang="ru-RU" sz="2800" b="1" dirty="0">
                <a:solidFill>
                  <a:schemeClr val="tx1"/>
                </a:solidFill>
              </a:rPr>
              <a:t>Развивать</a:t>
            </a:r>
            <a:r>
              <a:rPr lang="ru-RU" sz="2800" b="1" dirty="0" smtClean="0">
                <a:solidFill>
                  <a:schemeClr val="tx1"/>
                </a:solidFill>
              </a:rPr>
              <a:t> артикуляцию</a:t>
            </a:r>
          </a:p>
          <a:p>
            <a:r>
              <a:rPr lang="ru-RU" sz="2800" b="1" dirty="0">
                <a:solidFill>
                  <a:schemeClr val="tx1"/>
                </a:solidFill>
              </a:rPr>
              <a:t>Развивать</a:t>
            </a:r>
            <a:r>
              <a:rPr lang="ru-RU" sz="2800" b="1" dirty="0" smtClean="0">
                <a:solidFill>
                  <a:schemeClr val="tx1"/>
                </a:solidFill>
              </a:rPr>
              <a:t> фонематический слух</a:t>
            </a:r>
          </a:p>
          <a:p>
            <a:r>
              <a:rPr lang="ru-RU" sz="2800" b="1" dirty="0" smtClean="0">
                <a:solidFill>
                  <a:schemeClr val="tx1"/>
                </a:solidFill>
              </a:rPr>
              <a:t>Развивать речевое дыхание</a:t>
            </a:r>
          </a:p>
          <a:p>
            <a:r>
              <a:rPr lang="ru-RU" sz="2800" b="1" dirty="0" smtClean="0">
                <a:solidFill>
                  <a:schemeClr val="tx1"/>
                </a:solidFill>
              </a:rPr>
              <a:t>Обогащать и активизировать словарный запас</a:t>
            </a:r>
          </a:p>
          <a:p>
            <a:r>
              <a:rPr lang="ru-RU" sz="2800" b="1" dirty="0">
                <a:solidFill>
                  <a:schemeClr val="tx1"/>
                </a:solidFill>
              </a:rPr>
              <a:t>Развивать</a:t>
            </a:r>
            <a:r>
              <a:rPr lang="ru-RU" sz="2800" b="1" dirty="0" smtClean="0">
                <a:solidFill>
                  <a:schemeClr val="tx1"/>
                </a:solidFill>
              </a:rPr>
              <a:t> связную речь</a:t>
            </a:r>
          </a:p>
          <a:p>
            <a:r>
              <a:rPr lang="ru-RU" sz="2800" b="1" dirty="0">
                <a:solidFill>
                  <a:schemeClr val="tx1"/>
                </a:solidFill>
              </a:rPr>
              <a:t>Развивать</a:t>
            </a:r>
            <a:r>
              <a:rPr lang="ru-RU" sz="2800" b="1" dirty="0" smtClean="0">
                <a:solidFill>
                  <a:schemeClr val="tx1"/>
                </a:solidFill>
              </a:rPr>
              <a:t> коммуникативные способности</a:t>
            </a:r>
          </a:p>
          <a:p>
            <a:r>
              <a:rPr lang="ru-RU" sz="2800" b="1" dirty="0" smtClean="0">
                <a:solidFill>
                  <a:schemeClr val="tx1"/>
                </a:solidFill>
              </a:rPr>
              <a:t>Развивать мыслительные процессы.</a:t>
            </a:r>
          </a:p>
          <a:p>
            <a:r>
              <a:rPr lang="ru-RU" sz="2800" b="1" dirty="0" smtClean="0">
                <a:solidFill>
                  <a:schemeClr val="tx1"/>
                </a:solidFill>
              </a:rPr>
              <a:t>Развивать познавательный интерес к окружающему.</a:t>
            </a:r>
          </a:p>
          <a:p>
            <a:r>
              <a:rPr lang="ru-RU" sz="2800" b="1" dirty="0" smtClean="0">
                <a:solidFill>
                  <a:schemeClr val="tx1"/>
                </a:solidFill>
              </a:rPr>
              <a:t>Воспитывать желание делиться приобретенным опытом .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0965" y="373966"/>
            <a:ext cx="8700116" cy="125272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Речевые задачи:</a:t>
            </a:r>
            <a:br>
              <a:rPr lang="ru-RU" b="1" dirty="0" smtClean="0">
                <a:solidFill>
                  <a:schemeClr val="tx1"/>
                </a:solidFill>
              </a:rPr>
            </a:b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32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338328"/>
            <a:ext cx="11107783" cy="137290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Развитие артикуляционного аппарата в игре – упражнении « Полощем зубки»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350" y="2775842"/>
            <a:ext cx="3596217" cy="26971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51" y="1656540"/>
            <a:ext cx="3901095" cy="52014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4206239" y="5473005"/>
            <a:ext cx="563167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В то же время ставится</a:t>
            </a:r>
          </a:p>
          <a:p>
            <a:r>
              <a:rPr lang="ru-RU" sz="2800" b="1" dirty="0" smtClean="0"/>
              <a:t> вопрос у кого объем рта больше? </a:t>
            </a:r>
          </a:p>
          <a:p>
            <a:r>
              <a:rPr lang="ru-RU" sz="2800" b="1" dirty="0" smtClean="0"/>
              <a:t>Кто больше возьмет воды в рот?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1" y="1859739"/>
            <a:ext cx="3228789" cy="2017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246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lum contras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67" t="66290" r="22040" b="14825"/>
          <a:stretch/>
        </p:blipFill>
        <p:spPr>
          <a:xfrm>
            <a:off x="5203580" y="601744"/>
            <a:ext cx="6370112" cy="60733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3413" y="312203"/>
            <a:ext cx="3345628" cy="1252728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chemeClr val="tx1"/>
                </a:solidFill>
              </a:rPr>
              <a:t>Развитие </a:t>
            </a:r>
            <a:br>
              <a:rPr lang="ru-RU" sz="5400" b="1" dirty="0" smtClean="0">
                <a:solidFill>
                  <a:schemeClr val="tx1"/>
                </a:solidFill>
              </a:rPr>
            </a:br>
            <a:r>
              <a:rPr lang="ru-RU" sz="5400" b="1" dirty="0" smtClean="0">
                <a:solidFill>
                  <a:schemeClr val="tx1"/>
                </a:solidFill>
              </a:rPr>
              <a:t>дыхания</a:t>
            </a:r>
            <a:endParaRPr lang="ru-RU" sz="54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6572" y="2050868"/>
            <a:ext cx="466343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Экспериментальным путем выяснили:</a:t>
            </a:r>
          </a:p>
          <a:p>
            <a:r>
              <a:rPr lang="ru-RU" sz="2800" b="1" dirty="0" smtClean="0"/>
              <a:t>Если дуть с одинаковой силой в стакан </a:t>
            </a:r>
          </a:p>
          <a:p>
            <a:r>
              <a:rPr lang="ru-RU" sz="2800" b="1" dirty="0" smtClean="0"/>
              <a:t>с водой и стакан с мыльным раствором, то</a:t>
            </a:r>
          </a:p>
          <a:p>
            <a:r>
              <a:rPr lang="ru-RU" sz="2800" b="1" dirty="0" smtClean="0"/>
              <a:t>где больше будет пузырей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06114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252728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Развитие фонематического слуха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"/>
          <a:stretch>
            <a:fillRect/>
          </a:stretch>
        </p:blipFill>
        <p:spPr>
          <a:xfrm>
            <a:off x="1913467" y="1161768"/>
            <a:ext cx="4316506" cy="54108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734118" y="1432247"/>
            <a:ext cx="421782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Как знать , что шумит?</a:t>
            </a:r>
          </a:p>
          <a:p>
            <a:r>
              <a:rPr lang="ru-RU" sz="2800" b="1" dirty="0" smtClean="0"/>
              <a:t>Путем наполнения</a:t>
            </a:r>
          </a:p>
          <a:p>
            <a:r>
              <a:rPr lang="ru-RU" sz="2800" b="1" dirty="0" smtClean="0"/>
              <a:t> пустого контейнера</a:t>
            </a:r>
          </a:p>
          <a:p>
            <a:r>
              <a:rPr lang="ru-RU" sz="2800" b="1" dirty="0" smtClean="0"/>
              <a:t> разным содержанием, </a:t>
            </a:r>
          </a:p>
          <a:p>
            <a:r>
              <a:rPr lang="ru-RU" sz="2800" b="1" dirty="0" smtClean="0"/>
              <a:t>воссоздаем звук ,</a:t>
            </a:r>
          </a:p>
          <a:p>
            <a:r>
              <a:rPr lang="ru-RU" sz="2800" b="1" dirty="0" smtClean="0"/>
              <a:t> предлагаемый взрослым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89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948" y="283788"/>
            <a:ext cx="11014229" cy="1039427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Развитие связной речи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404948" y="3158294"/>
            <a:ext cx="944444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речь становится 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* содержательной,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*логичной,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* последовательной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 ребенок успешно устанавливает причинно- следственные связи.)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5533" y="1088929"/>
            <a:ext cx="116755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>
                <a:solidFill>
                  <a:prstClr val="black"/>
                </a:solidFill>
                <a:ea typeface="+mj-ea"/>
                <a:cs typeface="+mj-cs"/>
              </a:rPr>
              <a:t>Использование методических пособий (рассказы с проблемной ситуацией)</a:t>
            </a:r>
            <a:endParaRPr lang="ru-RU" sz="32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1660525"/>
            <a:ext cx="2341563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056" y="2601205"/>
            <a:ext cx="2505075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254" y="3606800"/>
            <a:ext cx="2309813" cy="319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649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495</TotalTime>
  <Words>476</Words>
  <Application>Microsoft Office PowerPoint</Application>
  <PresentationFormat>Произвольный</PresentationFormat>
  <Paragraphs>108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Волна</vt:lpstr>
      <vt:lpstr>Развитие речи дошкольников с ОНР посредством познавательно-исследовательской и экспериментальной деятельности « Волшебная вода»</vt:lpstr>
      <vt:lpstr>Актуальность:</vt:lpstr>
      <vt:lpstr>Метод  экспериментирования</vt:lpstr>
      <vt:lpstr>Методы и приемы:</vt:lpstr>
      <vt:lpstr>Речевые задачи: </vt:lpstr>
      <vt:lpstr>Развитие артикуляционного аппарата в игре – упражнении « Полощем зубки»</vt:lpstr>
      <vt:lpstr>Развитие  дыхания</vt:lpstr>
      <vt:lpstr>Развитие фонематического слуха</vt:lpstr>
      <vt:lpstr>Развитие связной речи</vt:lpstr>
      <vt:lpstr>Эксперимент к рассказу « Галка хотела пить» </vt:lpstr>
      <vt:lpstr>Эксперимент к рассказу «Конфета с сюрпризом» </vt:lpstr>
      <vt:lpstr>Развитие  грамматического строя</vt:lpstr>
      <vt:lpstr>Что быстрее тает?       Лёд или снег?</vt:lpstr>
      <vt:lpstr>нагревается испаряется капает</vt:lpstr>
      <vt:lpstr>Пузырится бурлит</vt:lpstr>
      <vt:lpstr>Используется МНЕМОТЕХНИКА   для фиксирования полученного опыта</vt:lpstr>
      <vt:lpstr>Результаты работы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 Windows</cp:lastModifiedBy>
  <cp:revision>52</cp:revision>
  <dcterms:created xsi:type="dcterms:W3CDTF">2020-02-25T06:01:19Z</dcterms:created>
  <dcterms:modified xsi:type="dcterms:W3CDTF">2020-08-21T06:57:23Z</dcterms:modified>
</cp:coreProperties>
</file>