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8" r:id="rId2"/>
    <p:sldId id="260" r:id="rId3"/>
    <p:sldId id="300" r:id="rId4"/>
    <p:sldId id="262" r:id="rId5"/>
    <p:sldId id="309" r:id="rId6"/>
    <p:sldId id="310" r:id="rId7"/>
    <p:sldId id="263" r:id="rId8"/>
    <p:sldId id="265" r:id="rId9"/>
    <p:sldId id="302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96" r:id="rId19"/>
    <p:sldId id="276" r:id="rId20"/>
    <p:sldId id="277" r:id="rId21"/>
    <p:sldId id="278" r:id="rId22"/>
    <p:sldId id="297" r:id="rId23"/>
    <p:sldId id="279" r:id="rId24"/>
    <p:sldId id="280" r:id="rId25"/>
    <p:sldId id="281" r:id="rId26"/>
    <p:sldId id="282" r:id="rId27"/>
    <p:sldId id="283" r:id="rId28"/>
    <p:sldId id="313" r:id="rId29"/>
    <p:sldId id="298" r:id="rId30"/>
    <p:sldId id="299" r:id="rId31"/>
    <p:sldId id="314" r:id="rId32"/>
    <p:sldId id="305" r:id="rId33"/>
    <p:sldId id="284" r:id="rId34"/>
    <p:sldId id="306" r:id="rId35"/>
    <p:sldId id="307" r:id="rId36"/>
    <p:sldId id="308" r:id="rId37"/>
    <p:sldId id="312" r:id="rId38"/>
    <p:sldId id="295" r:id="rId3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1937" autoAdjust="0"/>
  </p:normalViewPr>
  <p:slideViewPr>
    <p:cSldViewPr>
      <p:cViewPr varScale="1">
        <p:scale>
          <a:sx n="89" d="100"/>
          <a:sy n="89" d="100"/>
        </p:scale>
        <p:origin x="61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64760-A185-4502-8C41-B764F41EC264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23432-1FF9-44BF-AFA9-334D324D8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128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335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773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366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778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699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302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406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0190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9336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2428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341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95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174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4780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343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8321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8455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71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2338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745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92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601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385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871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764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185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250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52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882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712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79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2054051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52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9832" y="4788046"/>
            <a:ext cx="2804167" cy="33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2240" y="4625162"/>
            <a:ext cx="2133600" cy="273844"/>
          </a:xfrm>
        </p:spPr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313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067694"/>
            <a:ext cx="7772400" cy="1296144"/>
          </a:xfrm>
        </p:spPr>
        <p:txBody>
          <a:bodyPr anchor="t"/>
          <a:lstStyle>
            <a:lvl1pPr algn="r">
              <a:defRPr sz="4000" b="0" cap="all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832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931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566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96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6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62DD5-710B-4C95-A99B-1B9BEE2B0362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52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://www.gosuslugi.ru/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cid:image004.jpg@01D5A148.B9E900F0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995686"/>
            <a:ext cx="6802506" cy="1102519"/>
          </a:xfrm>
        </p:spPr>
        <p:txBody>
          <a:bodyPr>
            <a:noAutofit/>
          </a:bodyPr>
          <a:lstStyle/>
          <a:p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заявлений о предоставлении услуги «Зачисление в образовательное учреждение» с использованием Единого портала государственных и муниципальных услуг.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95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получить услугу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347614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dirty="0" smtClean="0">
                <a:latin typeface="+mn-lt"/>
                <a:cs typeface="+mn-cs"/>
              </a:rPr>
              <a:t>В </a:t>
            </a:r>
            <a:r>
              <a:rPr lang="ru-RU" altLang="ru-RU" sz="1600" dirty="0">
                <a:latin typeface="+mn-lt"/>
                <a:cs typeface="+mn-cs"/>
              </a:rPr>
              <a:t>адресной строке набрать </a:t>
            </a:r>
            <a:r>
              <a:rPr lang="en-US" altLang="ru-RU" sz="1600" dirty="0">
                <a:latin typeface="+mn-lt"/>
                <a:cs typeface="+mn-cs"/>
                <a:hlinkClick r:id="rId5"/>
              </a:rPr>
              <a:t>www.gosuslugi.ru</a:t>
            </a:r>
            <a:endParaRPr lang="en-US" altLang="ru-RU" sz="1600" dirty="0">
              <a:latin typeface="+mn-lt"/>
              <a:cs typeface="+mn-cs"/>
            </a:endParaRPr>
          </a:p>
          <a:p>
            <a:pPr eaLnBrk="1" hangingPunct="1"/>
            <a:r>
              <a:rPr lang="ru-RU" altLang="ru-RU" sz="1600" dirty="0">
                <a:latin typeface="+mn-lt"/>
                <a:cs typeface="+mn-cs"/>
              </a:rPr>
              <a:t>Нажать кнопку «Личный кабинет»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23528" y="2715766"/>
            <a:ext cx="8690901" cy="1504988"/>
            <a:chOff x="323528" y="2715766"/>
            <a:chExt cx="8690901" cy="150498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/>
            <a:srcRect l="38" t="3101" r="18107" b="71699"/>
            <a:stretch/>
          </p:blipFill>
          <p:spPr>
            <a:xfrm>
              <a:off x="323528" y="2715766"/>
              <a:ext cx="8690901" cy="1504988"/>
            </a:xfrm>
            <a:prstGeom prst="rect">
              <a:avLst/>
            </a:prstGeom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899592" y="2715766"/>
              <a:ext cx="1224136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7740352" y="3246680"/>
              <a:ext cx="1224136" cy="33318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7796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347614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Ввести логин, пароль и нажать кнопку «Войти</a:t>
            </a:r>
            <a:r>
              <a:rPr lang="ru-RU" altLang="ru-RU" sz="1600" dirty="0" smtClean="0">
                <a:latin typeface="+mn-lt"/>
                <a:cs typeface="+mn-cs"/>
              </a:rPr>
              <a:t>»</a:t>
            </a:r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600" dirty="0">
                <a:latin typeface="+mn-lt"/>
                <a:cs typeface="+mn-cs"/>
              </a:rPr>
              <a:t>В качестве логина можно использовать номер мобильного телефона, адрес электронной почты или СНИЛС (в зависимости от того, что было указано при регистрации на портале</a:t>
            </a:r>
            <a:r>
              <a:rPr lang="ru-RU" altLang="ru-RU" sz="1600" dirty="0" smtClean="0">
                <a:latin typeface="+mn-lt"/>
                <a:cs typeface="+mn-cs"/>
              </a:rPr>
              <a:t>)</a:t>
            </a:r>
            <a:endParaRPr lang="ru-RU" altLang="ru-RU" sz="1600" dirty="0">
              <a:latin typeface="+mn-lt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r="8637"/>
          <a:stretch/>
        </p:blipFill>
        <p:spPr bwMode="auto">
          <a:xfrm>
            <a:off x="395536" y="2206569"/>
            <a:ext cx="2016224" cy="277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9" r="5203"/>
          <a:stretch/>
        </p:blipFill>
        <p:spPr bwMode="auto">
          <a:xfrm>
            <a:off x="2699792" y="2212544"/>
            <a:ext cx="2016224" cy="279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54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347614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Проверить местоположение (должно быть указано – Екатеринбург)</a:t>
            </a:r>
          </a:p>
          <a:p>
            <a:r>
              <a:rPr lang="ru-RU" altLang="ru-RU" sz="1600" dirty="0">
                <a:latin typeface="+mn-lt"/>
                <a:cs typeface="+mn-cs"/>
              </a:rPr>
              <a:t>Если местоположение не указано или указано неверно, вручную установить «Екатеринбург»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t="3101" r="18500" b="25500"/>
          <a:stretch/>
        </p:blipFill>
        <p:spPr>
          <a:xfrm>
            <a:off x="1383154" y="1955932"/>
            <a:ext cx="5585604" cy="275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347614"/>
            <a:ext cx="338437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 smtClean="0">
                <a:latin typeface="+mn-lt"/>
                <a:cs typeface="+mn-cs"/>
              </a:rPr>
              <a:t>Установить флаг «Выбрать вручную»</a:t>
            </a:r>
          </a:p>
          <a:p>
            <a:endParaRPr lang="ru-RU" altLang="ru-RU" sz="1600" dirty="0" smtClean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Ввести в строке ввода «Екатеринбург»</a:t>
            </a:r>
          </a:p>
          <a:p>
            <a:endParaRPr lang="ru-RU" altLang="ru-RU" sz="1600" dirty="0" smtClean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Выбрать появившееся сверху местоположение «Екатеринбург»</a:t>
            </a:r>
          </a:p>
          <a:p>
            <a:r>
              <a:rPr lang="ru-RU" altLang="ru-RU" sz="1600" dirty="0" smtClean="0">
                <a:latin typeface="+mn-lt"/>
                <a:cs typeface="+mn-cs"/>
              </a:rPr>
              <a:t>Нажать кнопку «Сохранить»</a:t>
            </a:r>
            <a:endParaRPr lang="ru-RU" altLang="ru-RU" sz="1600" dirty="0">
              <a:latin typeface="+mn-lt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29919" t="27601" r="29919" b="24100"/>
          <a:stretch/>
        </p:blipFill>
        <p:spPr>
          <a:xfrm>
            <a:off x="3995936" y="1340101"/>
            <a:ext cx="4983868" cy="337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8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561749"/>
            <a:ext cx="24482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 smtClean="0">
                <a:latin typeface="+mn-lt"/>
                <a:cs typeface="+mn-cs"/>
              </a:rPr>
              <a:t>В каталоге </a:t>
            </a:r>
            <a:r>
              <a:rPr lang="ru-RU" altLang="ru-RU" sz="1600" dirty="0" err="1" smtClean="0">
                <a:latin typeface="+mn-lt"/>
                <a:cs typeface="+mn-cs"/>
              </a:rPr>
              <a:t>госуслуг</a:t>
            </a:r>
            <a:r>
              <a:rPr lang="ru-RU" altLang="ru-RU" sz="1600" dirty="0" smtClean="0">
                <a:latin typeface="+mn-lt"/>
                <a:cs typeface="+mn-cs"/>
              </a:rPr>
              <a:t> выбрать подраздел «Образование»</a:t>
            </a:r>
            <a:endParaRPr lang="ru-RU" altLang="ru-RU" sz="1600" dirty="0">
              <a:latin typeface="+mn-lt"/>
              <a:cs typeface="+mn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915816" y="1033866"/>
            <a:ext cx="4840412" cy="3848278"/>
            <a:chOff x="2915816" y="1033866"/>
            <a:chExt cx="4840412" cy="384827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6"/>
            <a:srcRect l="17713" t="6601" r="18894" b="3800"/>
            <a:stretch/>
          </p:blipFill>
          <p:spPr>
            <a:xfrm>
              <a:off x="2915816" y="1033866"/>
              <a:ext cx="4840412" cy="3848278"/>
            </a:xfrm>
            <a:prstGeom prst="rect">
              <a:avLst/>
            </a:prstGeom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4879006" y="1232502"/>
              <a:ext cx="413073" cy="33113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915816" y="4476144"/>
              <a:ext cx="1152128" cy="406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9663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561749"/>
            <a:ext cx="24482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Выбрать услугу «Запись в образовательное учреждение»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920528" y="1059582"/>
            <a:ext cx="5107856" cy="3821319"/>
            <a:chOff x="2920528" y="1059582"/>
            <a:chExt cx="5107856" cy="3821319"/>
          </a:xfrm>
        </p:grpSpPr>
        <p:pic>
          <p:nvPicPr>
            <p:cNvPr id="11" name="Рисунок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16" t="7159" r="21178" b="13042"/>
            <a:stretch>
              <a:fillRect/>
            </a:stretch>
          </p:blipFill>
          <p:spPr bwMode="auto">
            <a:xfrm>
              <a:off x="2920528" y="1059582"/>
              <a:ext cx="5107856" cy="3821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4716016" y="3939902"/>
              <a:ext cx="1512168" cy="50405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1373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569" t="9366" r="2751" b="12201"/>
          <a:stretch/>
        </p:blipFill>
        <p:spPr>
          <a:xfrm>
            <a:off x="2411760" y="1325881"/>
            <a:ext cx="6584923" cy="33737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561748"/>
            <a:ext cx="172819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Выбрать услугу </a:t>
            </a:r>
            <a:r>
              <a:rPr lang="ru-RU" altLang="ru-RU" sz="1600" dirty="0" smtClean="0">
                <a:latin typeface="+mn-lt"/>
                <a:cs typeface="+mn-cs"/>
              </a:rPr>
              <a:t>«Запись в школу» </a:t>
            </a:r>
            <a:r>
              <a:rPr lang="ru-RU" altLang="ru-RU" sz="1600" dirty="0">
                <a:latin typeface="+mn-lt"/>
                <a:cs typeface="+mn-cs"/>
              </a:rPr>
              <a:t>Департамента образования Администрации города Екатеринбурга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35869" y="3643890"/>
            <a:ext cx="2612195" cy="4783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22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0" y="1344600"/>
            <a:ext cx="470606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 smtClean="0">
                <a:latin typeface="+mn-lt"/>
                <a:cs typeface="+mn-cs"/>
              </a:rPr>
              <a:t>Выбрать доступную </a:t>
            </a:r>
            <a:r>
              <a:rPr lang="ru-RU" altLang="ru-RU" sz="1600" dirty="0" err="1" smtClean="0">
                <a:latin typeface="+mn-lt"/>
                <a:cs typeface="+mn-cs"/>
              </a:rPr>
              <a:t>подуслугу</a:t>
            </a:r>
            <a:r>
              <a:rPr lang="ru-RU" altLang="ru-RU" sz="1600" dirty="0" smtClean="0">
                <a:latin typeface="+mn-lt"/>
                <a:cs typeface="+mn-cs"/>
              </a:rPr>
              <a:t> из раздела «Электронные услуги»:</a:t>
            </a:r>
            <a:endParaRPr lang="ru-RU" altLang="ru-RU" sz="1600" dirty="0">
              <a:latin typeface="+mn-lt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  <a:cs typeface="+mn-cs"/>
              </a:rPr>
              <a:t>Зачисление </a:t>
            </a:r>
            <a:r>
              <a:rPr lang="ru-RU" sz="1400" dirty="0" smtClean="0">
                <a:latin typeface="+mn-lt"/>
                <a:cs typeface="+mn-cs"/>
              </a:rPr>
              <a:t>детей в первые классы образовательных учреждений, расположенных на территории Верх-</a:t>
            </a:r>
            <a:r>
              <a:rPr lang="ru-RU" sz="1400" dirty="0" err="1" smtClean="0">
                <a:latin typeface="+mn-lt"/>
                <a:cs typeface="+mn-cs"/>
              </a:rPr>
              <a:t>Исетского</a:t>
            </a:r>
            <a:r>
              <a:rPr lang="ru-RU" sz="1400" dirty="0" smtClean="0">
                <a:latin typeface="+mn-lt"/>
                <a:cs typeface="+mn-cs"/>
              </a:rPr>
              <a:t>, Ленинского и Кировского районов муниципального образования «город Екатеринбург» </a:t>
            </a:r>
            <a:br>
              <a:rPr lang="ru-RU" sz="1400" dirty="0" smtClean="0">
                <a:latin typeface="+mn-lt"/>
                <a:cs typeface="+mn-cs"/>
              </a:rPr>
            </a:br>
            <a:r>
              <a:rPr lang="ru-RU" sz="1400" b="1" dirty="0" smtClean="0">
                <a:latin typeface="+mn-lt"/>
                <a:cs typeface="+mn-cs"/>
              </a:rPr>
              <a:t>с 00:00 </a:t>
            </a:r>
            <a:r>
              <a:rPr lang="ru-RU" sz="1400" b="1" dirty="0">
                <a:latin typeface="+mn-lt"/>
                <a:cs typeface="+mn-cs"/>
              </a:rPr>
              <a:t>01.04.2021 по 30.06.2021</a:t>
            </a:r>
            <a:r>
              <a:rPr lang="ru-RU" sz="1400" dirty="0">
                <a:latin typeface="+mn-lt"/>
                <a:cs typeface="+mn-cs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  <a:cs typeface="+mn-cs"/>
              </a:rPr>
              <a:t>Зачисление детей в первые классы образовательных учреждений, расположенных на территории Орджоникидзевского и Чкаловского районов муниципального образования «город Екатеринбург</a:t>
            </a:r>
            <a:r>
              <a:rPr lang="ru-RU" sz="1400" dirty="0" smtClean="0">
                <a:latin typeface="+mn-lt"/>
                <a:cs typeface="+mn-cs"/>
              </a:rPr>
              <a:t>»</a:t>
            </a:r>
            <a:br>
              <a:rPr lang="ru-RU" sz="1400" dirty="0" smtClean="0">
                <a:latin typeface="+mn-lt"/>
                <a:cs typeface="+mn-cs"/>
              </a:rPr>
            </a:br>
            <a:r>
              <a:rPr lang="ru-RU" sz="1400" b="1" dirty="0" smtClean="0">
                <a:latin typeface="+mn-lt"/>
                <a:cs typeface="+mn-cs"/>
              </a:rPr>
              <a:t>с 06:00 </a:t>
            </a:r>
            <a:r>
              <a:rPr lang="ru-RU" sz="1400" b="1" dirty="0">
                <a:latin typeface="+mn-lt"/>
                <a:cs typeface="+mn-cs"/>
              </a:rPr>
              <a:t>01.04.2021 по 30.06.2021</a:t>
            </a:r>
            <a:r>
              <a:rPr lang="ru-RU" sz="1400" dirty="0">
                <a:latin typeface="+mn-lt"/>
                <a:cs typeface="+mn-cs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  <a:cs typeface="+mn-cs"/>
              </a:rPr>
              <a:t>Зачисление детей в первые классы образовательных учреждений, расположенных на территории Железнодорожного и Октябрьского районов муниципального образования «город Екатеринбург»</a:t>
            </a:r>
            <a:r>
              <a:rPr lang="ru-RU" sz="1400" dirty="0" smtClean="0">
                <a:latin typeface="+mn-lt"/>
                <a:cs typeface="+mn-cs"/>
              </a:rPr>
              <a:t/>
            </a:r>
            <a:br>
              <a:rPr lang="ru-RU" sz="1400" dirty="0" smtClean="0">
                <a:latin typeface="+mn-lt"/>
                <a:cs typeface="+mn-cs"/>
              </a:rPr>
            </a:br>
            <a:r>
              <a:rPr lang="ru-RU" sz="1400" b="1" dirty="0" smtClean="0">
                <a:latin typeface="+mn-lt"/>
                <a:cs typeface="+mn-cs"/>
              </a:rPr>
              <a:t>с 07:00 </a:t>
            </a:r>
            <a:r>
              <a:rPr lang="ru-RU" sz="1400" b="1" dirty="0">
                <a:latin typeface="+mn-lt"/>
                <a:cs typeface="+mn-cs"/>
              </a:rPr>
              <a:t>01.04.2021 по 30.06.2021;</a:t>
            </a:r>
          </a:p>
          <a:p>
            <a:endParaRPr lang="ru-RU" sz="1400" dirty="0">
              <a:latin typeface="+mn-lt"/>
              <a:cs typeface="+mn-cs"/>
            </a:endParaRPr>
          </a:p>
          <a:p>
            <a:endParaRPr lang="ru-RU" altLang="ru-RU" sz="1600" dirty="0">
              <a:latin typeface="+mn-lt"/>
              <a:cs typeface="+mn-cs"/>
            </a:endParaRPr>
          </a:p>
          <a:p>
            <a:endParaRPr lang="ru-RU" altLang="ru-RU" sz="1600" dirty="0">
              <a:latin typeface="+mn-lt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6885" t="15036" r="30510" b="11256"/>
          <a:stretch/>
        </p:blipFill>
        <p:spPr>
          <a:xfrm>
            <a:off x="4741562" y="1362336"/>
            <a:ext cx="4294933" cy="316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4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561749"/>
            <a:ext cx="19442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Нажать кнопку «Получить услугу»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339752" y="1635646"/>
            <a:ext cx="6029298" cy="2679688"/>
            <a:chOff x="2339752" y="1635646"/>
            <a:chExt cx="6029298" cy="267968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6"/>
            <a:srcRect l="16532" t="6601" r="19682" b="43000"/>
            <a:stretch/>
          </p:blipFill>
          <p:spPr>
            <a:xfrm>
              <a:off x="2339752" y="1635646"/>
              <a:ext cx="6029298" cy="2679688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7"/>
            <a:srcRect l="6295" t="26376" r="9248" b="30155"/>
            <a:stretch/>
          </p:blipFill>
          <p:spPr>
            <a:xfrm>
              <a:off x="2344296" y="1845911"/>
              <a:ext cx="6024754" cy="19380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783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451654"/>
            <a:ext cx="2232248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Ввод данных заявителя (</a:t>
            </a:r>
            <a:r>
              <a:rPr lang="ru-RU" altLang="ru-RU" sz="1600" dirty="0" err="1" smtClean="0">
                <a:latin typeface="+mn-lt"/>
                <a:cs typeface="+mn-cs"/>
              </a:rPr>
              <a:t>автозаполнение</a:t>
            </a:r>
            <a:r>
              <a:rPr lang="ru-RU" altLang="ru-RU" sz="1600" dirty="0" smtClean="0">
                <a:latin typeface="+mn-lt"/>
                <a:cs typeface="+mn-cs"/>
              </a:rPr>
              <a:t> данными из личного кабинета)</a:t>
            </a:r>
          </a:p>
          <a:p>
            <a:endParaRPr lang="ru-RU" altLang="ru-RU" sz="1600" dirty="0" smtClean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Необходимо указать номер телефона и адрес электронной почты</a:t>
            </a:r>
            <a:endParaRPr lang="ru-RU" altLang="ru-RU" sz="1600" dirty="0">
              <a:latin typeface="+mn-lt"/>
              <a:cs typeface="+mn-cs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699792" y="1136907"/>
            <a:ext cx="4272307" cy="3733781"/>
            <a:chOff x="2699792" y="1136907"/>
            <a:chExt cx="4272307" cy="3733781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/>
            <a:srcRect l="17713" t="11501" r="35431" b="15700"/>
            <a:stretch/>
          </p:blipFill>
          <p:spPr>
            <a:xfrm>
              <a:off x="2699792" y="1136907"/>
              <a:ext cx="4272307" cy="3733781"/>
            </a:xfrm>
            <a:prstGeom prst="rect">
              <a:avLst/>
            </a:prstGeom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2915816" y="2471099"/>
              <a:ext cx="4032448" cy="57606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6647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-20500"/>
            <a:ext cx="4156464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заявление: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915566"/>
            <a:ext cx="782887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u="sng" dirty="0" smtClean="0"/>
              <a:t>С 00:00 01.04.2021 до 23:59 30.06.2021 </a:t>
            </a:r>
            <a:r>
              <a:rPr lang="ru-RU" sz="1500" dirty="0"/>
              <a:t>– прием детей, зарегистрированных на территории, за которой закреплена конкретная образовательная организация, </a:t>
            </a:r>
            <a:r>
              <a:rPr lang="ru-RU" sz="1500" b="1" dirty="0"/>
              <a:t>в Верх-</a:t>
            </a:r>
            <a:r>
              <a:rPr lang="ru-RU" sz="1500" b="1" dirty="0" err="1"/>
              <a:t>Исетском</a:t>
            </a:r>
            <a:r>
              <a:rPr lang="ru-RU" sz="1500" b="1" dirty="0"/>
              <a:t>, Ленинском и </a:t>
            </a:r>
            <a:r>
              <a:rPr lang="ru-RU" sz="1500" b="1" dirty="0" smtClean="0"/>
              <a:t>Кировском </a:t>
            </a:r>
            <a:r>
              <a:rPr lang="ru-RU" sz="1500" b="1" dirty="0"/>
              <a:t>районах</a:t>
            </a:r>
            <a:r>
              <a:rPr lang="ru-RU" sz="1500" dirty="0"/>
              <a:t> (имеющих постоянную или временную регистрацию на закрепленной территории), в том числе имеющих право на получение мест в муниципальных образовательных учреждениях в первоочередном порядке и имеющих право преимущественного </a:t>
            </a:r>
            <a:r>
              <a:rPr lang="ru-RU" sz="1500" dirty="0" smtClean="0"/>
              <a:t>зачисления;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u="sng" dirty="0" smtClean="0"/>
              <a:t>С 06:00 01.04.2021 до 23:59 30.06.2021 </a:t>
            </a:r>
            <a:r>
              <a:rPr lang="ru-RU" sz="1500" dirty="0"/>
              <a:t>– прием детей, зарегистрированных на территории, за которой закреплена конкретная образовательная организация, </a:t>
            </a:r>
            <a:r>
              <a:rPr lang="ru-RU" sz="1500" b="1" dirty="0"/>
              <a:t>в Орджоникидзевском и Чкаловском</a:t>
            </a:r>
            <a:r>
              <a:rPr lang="ru-RU" sz="1500" dirty="0"/>
              <a:t>, а также </a:t>
            </a:r>
            <a:r>
              <a:rPr lang="ru-RU" sz="1500" dirty="0" smtClean="0"/>
              <a:t>в </a:t>
            </a:r>
            <a:r>
              <a:rPr lang="ru-RU" sz="1500" dirty="0"/>
              <a:t>Верх-</a:t>
            </a:r>
            <a:r>
              <a:rPr lang="ru-RU" sz="1500" dirty="0" err="1"/>
              <a:t>Исетском</a:t>
            </a:r>
            <a:r>
              <a:rPr lang="ru-RU" sz="1500" dirty="0"/>
              <a:t>, Ленинском и Кировском районах (имеющих постоянную или временную регистрацию на закрепленной территории), в том числе имеющих право на получение мест в муниципальных образовательных учреждениях в первоочередном порядке и имеющих право преимущественного </a:t>
            </a:r>
            <a:r>
              <a:rPr lang="ru-RU" sz="1500" dirty="0" smtClean="0"/>
              <a:t>зачисления;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12366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451654"/>
            <a:ext cx="3528392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r>
              <a:rPr lang="ru-RU" altLang="ru-RU" sz="1600" dirty="0" smtClean="0">
                <a:latin typeface="+mn-lt"/>
                <a:cs typeface="+mn-cs"/>
              </a:rPr>
              <a:t>Выбрать тип регистрации, в строке «Адрес» </a:t>
            </a:r>
            <a:r>
              <a:rPr lang="ru-RU" altLang="ru-RU" sz="1600" dirty="0">
                <a:latin typeface="+mn-lt"/>
                <a:cs typeface="+mn-cs"/>
              </a:rPr>
              <a:t>последовательно ввести населенный </a:t>
            </a:r>
            <a:r>
              <a:rPr lang="ru-RU" altLang="ru-RU" sz="1600" dirty="0" smtClean="0">
                <a:latin typeface="+mn-lt"/>
                <a:cs typeface="+mn-cs"/>
              </a:rPr>
              <a:t>пункт, улица, дом, номер квартиры.</a:t>
            </a:r>
          </a:p>
          <a:p>
            <a:r>
              <a:rPr lang="ru-RU" altLang="ru-RU" sz="1600" dirty="0" smtClean="0">
                <a:latin typeface="+mn-lt"/>
                <a:cs typeface="+mn-cs"/>
              </a:rPr>
              <a:t>Если не нашли нужный адрес, то выбрать «Указать адрес вручну</a:t>
            </a:r>
            <a:r>
              <a:rPr lang="ru-RU" altLang="ru-RU" sz="1600" dirty="0">
                <a:latin typeface="+mn-lt"/>
                <a:cs typeface="+mn-cs"/>
              </a:rPr>
              <a:t>ю</a:t>
            </a:r>
            <a:r>
              <a:rPr lang="ru-RU" altLang="ru-RU" sz="1600" dirty="0" smtClean="0">
                <a:latin typeface="+mn-lt"/>
                <a:cs typeface="+mn-cs"/>
              </a:rPr>
              <a:t>»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600" b="1" dirty="0" smtClean="0">
                <a:latin typeface="+mn-lt"/>
                <a:cs typeface="+mn-cs"/>
              </a:rPr>
              <a:t>Внимание! </a:t>
            </a:r>
            <a:r>
              <a:rPr lang="ru-RU" sz="1600" b="1" dirty="0" smtClean="0">
                <a:latin typeface="+mn-lt"/>
                <a:cs typeface="+mn-cs"/>
              </a:rPr>
              <a:t>Гражданам, проживающим </a:t>
            </a:r>
            <a:r>
              <a:rPr lang="ru-RU" sz="1600" b="1" dirty="0">
                <a:latin typeface="+mn-lt"/>
                <a:cs typeface="+mn-cs"/>
              </a:rPr>
              <a:t>(</a:t>
            </a:r>
            <a:r>
              <a:rPr lang="ru-RU" sz="1600" b="1" dirty="0" smtClean="0">
                <a:latin typeface="+mn-lt"/>
                <a:cs typeface="+mn-cs"/>
              </a:rPr>
              <a:t>зарегистрированным) </a:t>
            </a:r>
            <a:r>
              <a:rPr lang="ru-RU" sz="1600" b="1" dirty="0">
                <a:latin typeface="+mn-lt"/>
                <a:cs typeface="+mn-cs"/>
              </a:rPr>
              <a:t>в садоводческих некоммерческих </a:t>
            </a:r>
            <a:r>
              <a:rPr lang="ru-RU" sz="1600" b="1" dirty="0" smtClean="0">
                <a:latin typeface="+mn-lt"/>
                <a:cs typeface="+mn-cs"/>
              </a:rPr>
              <a:t>объединениях, необходимо выбрать пункт «СНТ» и ввести адрес вручную</a:t>
            </a:r>
            <a:r>
              <a:rPr lang="ru-RU" sz="1600" dirty="0" smtClean="0">
                <a:latin typeface="+mn-lt"/>
                <a:cs typeface="+mn-cs"/>
              </a:rPr>
              <a:t>.</a:t>
            </a:r>
            <a:endParaRPr lang="ru-RU" altLang="ru-RU" sz="1600" dirty="0">
              <a:latin typeface="+mn-lt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5113" t="16926" r="26966" b="9366"/>
          <a:stretch/>
        </p:blipFill>
        <p:spPr>
          <a:xfrm>
            <a:off x="3866624" y="1048120"/>
            <a:ext cx="5081180" cy="344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6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451654"/>
            <a:ext cx="223224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Если в адресе допущена ошибка, то для редактирования выбрать «</a:t>
            </a:r>
            <a:r>
              <a:rPr lang="ru-RU" altLang="ru-RU" sz="1600" dirty="0">
                <a:latin typeface="+mn-lt"/>
                <a:cs typeface="+mn-cs"/>
              </a:rPr>
              <a:t>У</a:t>
            </a:r>
            <a:r>
              <a:rPr lang="ru-RU" altLang="ru-RU" sz="1600" dirty="0" smtClean="0">
                <a:latin typeface="+mn-lt"/>
                <a:cs typeface="+mn-cs"/>
              </a:rPr>
              <a:t>точнить адрес»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699792" y="1563638"/>
            <a:ext cx="5897677" cy="2474918"/>
            <a:chOff x="2699792" y="1563638"/>
            <a:chExt cx="5897677" cy="247491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6"/>
            <a:srcRect l="20075" t="17101" r="35825" b="50000"/>
            <a:stretch/>
          </p:blipFill>
          <p:spPr>
            <a:xfrm>
              <a:off x="2699792" y="1563638"/>
              <a:ext cx="5897677" cy="2474918"/>
            </a:xfrm>
            <a:prstGeom prst="rect">
              <a:avLst/>
            </a:prstGeom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7596336" y="3579862"/>
              <a:ext cx="936104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755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451654"/>
            <a:ext cx="223224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Данные на второго родителя (законного представителя) ребенка заполняются при наличии таких данных.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20075" t="19900" r="36219" b="21301"/>
          <a:stretch/>
        </p:blipFill>
        <p:spPr>
          <a:xfrm>
            <a:off x="3347864" y="1203598"/>
            <a:ext cx="4536504" cy="343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0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5496" y="1451654"/>
            <a:ext cx="3888431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Ввод данных о </a:t>
            </a:r>
            <a:r>
              <a:rPr lang="ru-RU" altLang="ru-RU" sz="1400" dirty="0">
                <a:latin typeface="+mn-lt"/>
                <a:cs typeface="+mn-cs"/>
              </a:rPr>
              <a:t>ребенке (если данные ребенка добавлены в личный кабинет, при заполнении поля «Фамилия» будет предложено значение, после выбора которого данные подставятся в заявление</a:t>
            </a:r>
            <a:r>
              <a:rPr lang="ru-RU" altLang="ru-RU" sz="1400" dirty="0" smtClean="0">
                <a:latin typeface="+mn-lt"/>
                <a:cs typeface="+mn-cs"/>
              </a:rPr>
              <a:t>)</a:t>
            </a:r>
          </a:p>
          <a:p>
            <a:endParaRPr lang="ru-RU" altLang="ru-RU" sz="1400" dirty="0" smtClean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Указать пол ребенка и льготу (при наличии)</a:t>
            </a:r>
            <a:endParaRPr lang="ru-RU" altLang="ru-RU" sz="1400" dirty="0"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08520" y="4270372"/>
            <a:ext cx="9145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Внимание! Поле «СНИЛС» является необязательным для заполнения, но в случае наличия ошибки в значении, указанном в поле «СНИЛС», Ваше заявление не будет принято.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6885" t="15980" r="29919" b="11256"/>
          <a:stretch/>
        </p:blipFill>
        <p:spPr>
          <a:xfrm>
            <a:off x="4211960" y="1103920"/>
            <a:ext cx="4389045" cy="315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7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20281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  <a:endParaRPr lang="ru-RU" altLang="ru-RU" sz="1600" dirty="0">
              <a:latin typeface="+mn-lt"/>
              <a:cs typeface="+mn-cs"/>
            </a:endParaRPr>
          </a:p>
          <a:p>
            <a:endParaRPr lang="ru-RU" altLang="ru-RU" sz="1400" dirty="0" smtClean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Ввод данных о </a:t>
            </a:r>
            <a:r>
              <a:rPr lang="ru-RU" altLang="ru-RU" sz="1400" dirty="0">
                <a:latin typeface="+mn-lt"/>
                <a:cs typeface="+mn-cs"/>
              </a:rPr>
              <a:t>ребенке </a:t>
            </a:r>
            <a:r>
              <a:rPr lang="ru-RU" altLang="ru-RU" sz="1400" dirty="0" smtClean="0">
                <a:latin typeface="+mn-lt"/>
                <a:cs typeface="+mn-cs"/>
              </a:rPr>
              <a:t>-заполнить </a:t>
            </a:r>
            <a:r>
              <a:rPr lang="ru-RU" altLang="ru-RU" sz="1400" dirty="0">
                <a:latin typeface="+mn-lt"/>
                <a:cs typeface="+mn-cs"/>
              </a:rPr>
              <a:t>данные документа, удостоверяющего личность ребенка</a:t>
            </a:r>
          </a:p>
          <a:p>
            <a:r>
              <a:rPr lang="ru-RU" altLang="ru-RU" sz="1400" dirty="0">
                <a:latin typeface="+mn-lt"/>
                <a:cs typeface="+mn-cs"/>
              </a:rPr>
              <a:t>(если данные ребенка добавлены в личный кабинет, при заполнении поля «Серия» будет предложено значение, после выбора которого данные подставятся в заявление</a:t>
            </a:r>
            <a:r>
              <a:rPr lang="ru-RU" altLang="ru-RU" sz="1400" dirty="0" smtClean="0">
                <a:latin typeface="+mn-lt"/>
                <a:cs typeface="+mn-cs"/>
              </a:rPr>
              <a:t>)</a:t>
            </a:r>
            <a:endParaRPr lang="ru-RU" altLang="ru-RU" sz="1400" dirty="0">
              <a:latin typeface="+mn-lt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20469" t="14301" r="36219" b="47899"/>
          <a:stretch/>
        </p:blipFill>
        <p:spPr>
          <a:xfrm>
            <a:off x="2775643" y="1142794"/>
            <a:ext cx="6185013" cy="303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5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20281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Ввод данных о </a:t>
            </a:r>
            <a:r>
              <a:rPr lang="ru-RU" altLang="ru-RU" sz="1400" dirty="0">
                <a:latin typeface="+mn-lt"/>
                <a:cs typeface="+mn-cs"/>
              </a:rPr>
              <a:t>ребенке </a:t>
            </a:r>
            <a:r>
              <a:rPr lang="ru-RU" altLang="ru-RU" sz="1400" dirty="0" smtClean="0">
                <a:latin typeface="+mn-lt"/>
                <a:cs typeface="+mn-cs"/>
              </a:rPr>
              <a:t>-Заполнить адрес регистрации ребенка</a:t>
            </a:r>
            <a:endParaRPr lang="ru-RU" altLang="ru-RU" sz="14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(если адрес проживания ребенка совпадает с адресом проживания ЗАЯВИТЕЛЯ, выбрать «Ребенок проживает совместно с родителями», данные об адресе заполнятся автоматически, подставляется адрес регистрации заявителя)</a:t>
            </a:r>
            <a:endParaRPr lang="ru-RU" altLang="ru-RU" sz="1400" dirty="0">
              <a:latin typeface="+mn-lt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20075" t="19201" r="35038" b="43000"/>
          <a:stretch/>
        </p:blipFill>
        <p:spPr>
          <a:xfrm>
            <a:off x="2826050" y="1275606"/>
            <a:ext cx="5998957" cy="284161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915816" y="1707654"/>
            <a:ext cx="2664296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20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92289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Ввод данных о </a:t>
            </a:r>
            <a:r>
              <a:rPr lang="ru-RU" altLang="ru-RU" sz="1400" dirty="0">
                <a:latin typeface="+mn-lt"/>
                <a:cs typeface="+mn-cs"/>
              </a:rPr>
              <a:t>ребенке </a:t>
            </a:r>
            <a:r>
              <a:rPr lang="ru-RU" altLang="ru-RU" sz="1400" dirty="0" smtClean="0">
                <a:latin typeface="+mn-lt"/>
                <a:cs typeface="+mn-cs"/>
              </a:rPr>
              <a:t>-Заполнить адрес регистрации ребенка</a:t>
            </a:r>
            <a:endParaRPr lang="ru-RU" altLang="ru-RU" sz="14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(если адрес проживания ребенка </a:t>
            </a:r>
            <a:r>
              <a:rPr lang="ru-RU" altLang="ru-RU" sz="1400" b="1" u="sng" dirty="0" smtClean="0">
                <a:latin typeface="+mn-lt"/>
                <a:cs typeface="+mn-cs"/>
              </a:rPr>
              <a:t>не</a:t>
            </a:r>
            <a:r>
              <a:rPr lang="ru-RU" altLang="ru-RU" sz="1400" dirty="0" smtClean="0">
                <a:latin typeface="+mn-lt"/>
                <a:cs typeface="+mn-cs"/>
              </a:rPr>
              <a:t> совпадает с адресом проживания заявителя, </a:t>
            </a:r>
            <a:r>
              <a:rPr lang="ru-RU" altLang="ru-RU" sz="1400" dirty="0">
                <a:latin typeface="+mn-lt"/>
                <a:cs typeface="+mn-cs"/>
              </a:rPr>
              <a:t>то </a:t>
            </a:r>
            <a:r>
              <a:rPr lang="ru-RU" altLang="ru-RU" sz="1400" dirty="0" smtClean="0">
                <a:latin typeface="+mn-lt"/>
                <a:cs typeface="+mn-cs"/>
              </a:rPr>
              <a:t>выбрать Тип регистрации, </a:t>
            </a:r>
            <a:r>
              <a:rPr lang="ru-RU" altLang="ru-RU" sz="1400" dirty="0">
                <a:latin typeface="+mn-lt"/>
                <a:cs typeface="+mn-cs"/>
              </a:rPr>
              <a:t>в строке «Адрес» </a:t>
            </a:r>
            <a:r>
              <a:rPr lang="ru-RU" altLang="ru-RU" sz="1400" dirty="0" smtClean="0">
                <a:latin typeface="+mn-lt"/>
                <a:cs typeface="+mn-cs"/>
              </a:rPr>
              <a:t>последовательно ввести </a:t>
            </a:r>
            <a:r>
              <a:rPr lang="ru-RU" altLang="ru-RU" sz="1400" dirty="0">
                <a:latin typeface="+mn-lt"/>
                <a:cs typeface="+mn-cs"/>
              </a:rPr>
              <a:t>населенный пункт, улица, дом, номер квартиры.</a:t>
            </a:r>
          </a:p>
          <a:p>
            <a:r>
              <a:rPr lang="ru-RU" altLang="ru-RU" sz="1400" dirty="0">
                <a:latin typeface="+mn-lt"/>
                <a:cs typeface="+mn-cs"/>
              </a:rPr>
              <a:t>Если не нашли нужный адрес, то выбрать «Указать адрес вручную»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20469" t="12201" r="35825" b="52100"/>
          <a:stretch/>
        </p:blipFill>
        <p:spPr>
          <a:xfrm>
            <a:off x="2855549" y="1300619"/>
            <a:ext cx="6025202" cy="27683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59832" y="4253020"/>
            <a:ext cx="5382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/>
              <a:t>При определении школы учитывается адрес регистрации ребенка!</a:t>
            </a:r>
          </a:p>
        </p:txBody>
      </p:sp>
    </p:spTree>
    <p:extLst>
      <p:ext uri="{BB962C8B-B14F-4D97-AF65-F5344CB8AC3E}">
        <p14:creationId xmlns:p14="http://schemas.microsoft.com/office/powerpoint/2010/main" val="220085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451654"/>
            <a:ext cx="5004484" cy="195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r>
              <a:rPr lang="ru-RU" altLang="ru-RU" sz="1500" dirty="0" smtClean="0">
                <a:latin typeface="+mn-lt"/>
                <a:cs typeface="+mn-cs"/>
              </a:rPr>
              <a:t>   Если </a:t>
            </a:r>
            <a:r>
              <a:rPr lang="ru-RU" altLang="ru-RU" sz="1500" dirty="0">
                <a:latin typeface="+mn-lt"/>
                <a:cs typeface="+mn-cs"/>
              </a:rPr>
              <a:t>в блоке «Данные ребенка» отмечены значения «Ребенок с ограниченными возможностями </a:t>
            </a:r>
            <a:r>
              <a:rPr lang="ru-RU" altLang="ru-RU" sz="1500" dirty="0" smtClean="0">
                <a:latin typeface="+mn-lt"/>
                <a:cs typeface="+mn-cs"/>
              </a:rPr>
              <a:t>здоровья</a:t>
            </a:r>
            <a:r>
              <a:rPr lang="ru-RU" altLang="ru-RU" sz="1500" dirty="0">
                <a:latin typeface="+mn-lt"/>
                <a:cs typeface="+mn-cs"/>
              </a:rPr>
              <a:t>» и/или «Ребенок-инвалид</a:t>
            </a:r>
            <a:r>
              <a:rPr lang="ru-RU" altLang="ru-RU" sz="1500" dirty="0" smtClean="0">
                <a:latin typeface="+mn-lt"/>
                <a:cs typeface="+mn-cs"/>
              </a:rPr>
              <a:t>», то перед выбором образовательной организации необходимо выбрать, требуется или не требуется обучение по адаптированной образовательной программе. В случае если требуется, то необходимо сделать отметку о согласии. </a:t>
            </a:r>
            <a:endParaRPr lang="ru-RU" altLang="ru-RU" sz="1500" dirty="0">
              <a:latin typeface="+mn-lt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l="9838" t="49055" r="45275" b="32990"/>
          <a:stretch/>
        </p:blipFill>
        <p:spPr>
          <a:xfrm>
            <a:off x="341370" y="3406035"/>
            <a:ext cx="5472608" cy="13681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9449" t="57645" r="56885" b="27235"/>
          <a:stretch/>
        </p:blipFill>
        <p:spPr>
          <a:xfrm>
            <a:off x="5148064" y="1541093"/>
            <a:ext cx="3600400" cy="101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1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4032449" cy="380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r>
              <a:rPr lang="ru-RU" altLang="ru-RU" sz="1500" dirty="0" smtClean="0">
                <a:latin typeface="+mn-lt"/>
                <a:cs typeface="+mn-cs"/>
              </a:rPr>
              <a:t>Выбор языка образования и образовательного учреждения.</a:t>
            </a:r>
          </a:p>
          <a:p>
            <a:r>
              <a:rPr lang="ru-RU" altLang="ru-RU" sz="1500" b="1" dirty="0" smtClean="0"/>
              <a:t>ВНИМАНИЕ</a:t>
            </a:r>
            <a:r>
              <a:rPr lang="ru-RU" altLang="ru-RU" sz="1500" b="1" dirty="0"/>
              <a:t>! </a:t>
            </a:r>
          </a:p>
          <a:p>
            <a:r>
              <a:rPr lang="ru-RU" altLang="ru-RU" sz="1500" dirty="0">
                <a:latin typeface="+mn-lt"/>
                <a:cs typeface="+mn-cs"/>
              </a:rPr>
              <a:t>Перед заполнением заявления необходимо ознакомиться с перечнем образовательных учреждений, закрепленных за адресом проживания ребенка. </a:t>
            </a:r>
            <a:r>
              <a:rPr lang="ru-RU" sz="1500" dirty="0">
                <a:latin typeface="+mn-lt"/>
                <a:cs typeface="+mn-cs"/>
              </a:rPr>
              <a:t>Постановление Администрации города </a:t>
            </a:r>
            <a:r>
              <a:rPr lang="ru-RU" sz="1500" dirty="0" smtClean="0">
                <a:latin typeface="+mn-lt"/>
                <a:cs typeface="+mn-cs"/>
              </a:rPr>
              <a:t>Екатеринбурга</a:t>
            </a:r>
          </a:p>
          <a:p>
            <a:r>
              <a:rPr lang="ru-RU" sz="1500" dirty="0" smtClean="0">
                <a:latin typeface="+mn-lt"/>
                <a:cs typeface="+mn-cs"/>
              </a:rPr>
              <a:t>«</a:t>
            </a:r>
            <a:r>
              <a:rPr lang="ru-RU" sz="1500" dirty="0">
                <a:latin typeface="+mn-lt"/>
                <a:cs typeface="+mn-cs"/>
              </a:rPr>
              <a:t>О закреплении территорий за муниципальными общеобразовательными учреждениями муниципального образования «город Екатеринбург»</a:t>
            </a:r>
            <a:r>
              <a:rPr lang="ru-RU" altLang="ru-RU" sz="1500" dirty="0">
                <a:latin typeface="+mn-lt"/>
                <a:cs typeface="+mn-cs"/>
              </a:rPr>
              <a:t> размещено на сайте Департамента образования в разделе «Документы».</a:t>
            </a:r>
          </a:p>
          <a:p>
            <a:endParaRPr lang="ru-RU" altLang="ru-RU" sz="1500" b="1" dirty="0" smtClean="0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41013" y="3807721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1500" i="1" u="sng" dirty="0"/>
              <a:t>За адресом может быть закреплено несколько образовательных учреждений. Необходимо указать одно значение.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4526051" y="1192368"/>
            <a:ext cx="4401925" cy="2406169"/>
            <a:chOff x="3707904" y="1199877"/>
            <a:chExt cx="5194013" cy="2744007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/>
            <a:srcRect l="7476" t="18816" r="29919" b="28265"/>
            <a:stretch/>
          </p:blipFill>
          <p:spPr>
            <a:xfrm>
              <a:off x="3707904" y="1199877"/>
              <a:ext cx="5194013" cy="2744007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3923928" y="2283719"/>
              <a:ext cx="3744416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4769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396044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sz="1600" dirty="0">
                <a:latin typeface="+mn-lt"/>
                <a:cs typeface="+mn-cs"/>
              </a:rPr>
              <a:t>Если </a:t>
            </a:r>
            <a:r>
              <a:rPr lang="ru-RU" sz="1600" dirty="0" smtClean="0">
                <a:latin typeface="+mn-lt"/>
                <a:cs typeface="+mn-cs"/>
              </a:rPr>
              <a:t>в поле введен номер образовательного учреждения, ведущий </a:t>
            </a:r>
            <a:r>
              <a:rPr lang="ru-RU" sz="1600" dirty="0">
                <a:latin typeface="+mn-lt"/>
                <a:cs typeface="+mn-cs"/>
              </a:rPr>
              <a:t>в </a:t>
            </a:r>
            <a:r>
              <a:rPr lang="ru-RU" sz="1600" dirty="0" smtClean="0">
                <a:latin typeface="+mn-lt"/>
                <a:cs typeface="+mn-cs"/>
              </a:rPr>
              <a:t>данное время </a:t>
            </a:r>
            <a:r>
              <a:rPr lang="ru-RU" sz="1600" dirty="0">
                <a:latin typeface="+mn-lt"/>
                <a:cs typeface="+mn-cs"/>
              </a:rPr>
              <a:t>прием заявлений на первичное </a:t>
            </a:r>
            <a:r>
              <a:rPr lang="ru-RU" sz="1600" dirty="0" smtClean="0">
                <a:latin typeface="+mn-lt"/>
                <a:cs typeface="+mn-cs"/>
              </a:rPr>
              <a:t>зачисление, то отобразится текст: </a:t>
            </a:r>
            <a:r>
              <a:rPr lang="ru-RU" sz="1600" dirty="0">
                <a:latin typeface="+mn-lt"/>
                <a:cs typeface="+mn-cs"/>
              </a:rPr>
              <a:t>«Вы выбрали (наименование образовательного </a:t>
            </a:r>
            <a:r>
              <a:rPr lang="ru-RU" sz="1600" dirty="0" smtClean="0">
                <a:latin typeface="+mn-lt"/>
                <a:cs typeface="+mn-cs"/>
              </a:rPr>
              <a:t>учреждения)».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 случае если образовательное учреждение выбрано верно, необходимо сделать отметку о согласии.</a:t>
            </a:r>
            <a:endParaRPr lang="ru-RU" altLang="ru-RU" sz="1600" dirty="0">
              <a:latin typeface="+mn-lt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17713" t="12199" r="36219" b="40919"/>
          <a:stretch/>
        </p:blipFill>
        <p:spPr>
          <a:xfrm>
            <a:off x="4283968" y="1203598"/>
            <a:ext cx="4402835" cy="252028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572000" y="3291830"/>
            <a:ext cx="2376264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14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-20500"/>
            <a:ext cx="4156464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заявление: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30" y="843558"/>
            <a:ext cx="782887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200" dirty="0" smtClean="0"/>
          </a:p>
          <a:p>
            <a:endParaRPr lang="ru-RU" sz="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u="sng" dirty="0" smtClean="0"/>
              <a:t>С 07:00 01.04.2021 до 23:59 30.06.2021</a:t>
            </a:r>
            <a:r>
              <a:rPr lang="ru-RU" sz="1500" dirty="0" smtClean="0"/>
              <a:t>– </a:t>
            </a:r>
            <a:r>
              <a:rPr lang="ru-RU" sz="1500" dirty="0"/>
              <a:t>прием детей, зарегистрированных на территории, за которой закреплена конкретная образовательная организация, </a:t>
            </a:r>
            <a:r>
              <a:rPr lang="ru-RU" sz="1500" b="1" dirty="0"/>
              <a:t>в Железнодорожном и Октябрьском</a:t>
            </a:r>
            <a:r>
              <a:rPr lang="ru-RU" sz="1500" dirty="0"/>
              <a:t>, а также </a:t>
            </a:r>
            <a:r>
              <a:rPr lang="ru-RU" sz="1500" dirty="0" smtClean="0"/>
              <a:t>в Орджоникидзевском, Чкаловском</a:t>
            </a:r>
            <a:r>
              <a:rPr lang="ru-RU" sz="1500" dirty="0"/>
              <a:t>, </a:t>
            </a:r>
            <a:r>
              <a:rPr lang="ru-RU" sz="1500" dirty="0" smtClean="0"/>
              <a:t>Верх-</a:t>
            </a:r>
            <a:r>
              <a:rPr lang="ru-RU" sz="1500" dirty="0" err="1" smtClean="0"/>
              <a:t>Исетском</a:t>
            </a:r>
            <a:r>
              <a:rPr lang="ru-RU" sz="1500" dirty="0"/>
              <a:t>, Ленинском и Кировском районах (имеющих постоянную или временную регистрацию на закрепленной территории), в том числе имеющих право на получение мест в муниципальных образовательных учреждениях в первоочередном порядке и имеющих право преимущественного зачисления;</a:t>
            </a:r>
            <a:endParaRPr lang="ru-RU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u="sng" dirty="0" smtClean="0"/>
              <a:t>С 00:00 0</a:t>
            </a:r>
            <a:r>
              <a:rPr lang="en-US" sz="1500" b="1" u="sng" dirty="0" smtClean="0"/>
              <a:t>6</a:t>
            </a:r>
            <a:r>
              <a:rPr lang="ru-RU" sz="1500" b="1" u="sng" dirty="0" smtClean="0"/>
              <a:t>.07.2021 до 23:59 0</a:t>
            </a:r>
            <a:r>
              <a:rPr lang="en-US" sz="1500" b="1" u="sng" dirty="0" smtClean="0"/>
              <a:t>5</a:t>
            </a:r>
            <a:r>
              <a:rPr lang="ru-RU" sz="1500" b="1" u="sng" dirty="0" smtClean="0"/>
              <a:t>.09.2021 </a:t>
            </a:r>
            <a:r>
              <a:rPr lang="ru-RU" sz="1500" dirty="0" smtClean="0"/>
              <a:t>- прием </a:t>
            </a:r>
            <a:r>
              <a:rPr lang="ru-RU" sz="1500" dirty="0"/>
              <a:t>детей, </a:t>
            </a:r>
            <a:r>
              <a:rPr lang="ru-RU" sz="1500" dirty="0" smtClean="0"/>
              <a:t>не зарегистрированных </a:t>
            </a:r>
            <a:r>
              <a:rPr lang="ru-RU" sz="1500" dirty="0"/>
              <a:t>на территории, за которой закреплена конкретная образовательная </a:t>
            </a:r>
            <a:r>
              <a:rPr lang="ru-RU" sz="1500" dirty="0" smtClean="0"/>
              <a:t>организация, </a:t>
            </a:r>
            <a:r>
              <a:rPr lang="ru-RU" sz="1500" dirty="0"/>
              <a:t>в том числе имеющих право на получение мест в муниципальных образовательных учреждениях в первоочередном порядке и имеющих право преимущественного </a:t>
            </a:r>
            <a:r>
              <a:rPr lang="ru-RU" sz="1500" dirty="0" smtClean="0"/>
              <a:t>зачисления.</a:t>
            </a:r>
            <a:endParaRPr lang="ru-RU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172525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3960441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sz="1600" dirty="0">
                <a:latin typeface="+mn-lt"/>
                <a:cs typeface="+mn-cs"/>
              </a:rPr>
              <a:t>Если </a:t>
            </a:r>
            <a:r>
              <a:rPr lang="ru-RU" sz="1600" dirty="0" smtClean="0">
                <a:latin typeface="+mn-lt"/>
                <a:cs typeface="+mn-cs"/>
              </a:rPr>
              <a:t>в поле введен номер образовательного учреждения, в котором допущена ошибка или в котором на данный момент </a:t>
            </a:r>
            <a:r>
              <a:rPr lang="ru-RU" sz="1600" dirty="0">
                <a:latin typeface="+mn-lt"/>
                <a:cs typeface="+mn-cs"/>
              </a:rPr>
              <a:t>времени </a:t>
            </a:r>
            <a:r>
              <a:rPr lang="ru-RU" sz="1600" dirty="0" smtClean="0">
                <a:latin typeface="+mn-lt"/>
                <a:cs typeface="+mn-cs"/>
              </a:rPr>
              <a:t>не ведется прием </a:t>
            </a:r>
            <a:r>
              <a:rPr lang="ru-RU" sz="1600" dirty="0">
                <a:latin typeface="+mn-lt"/>
                <a:cs typeface="+mn-cs"/>
              </a:rPr>
              <a:t>заявлений на первичное </a:t>
            </a:r>
            <a:r>
              <a:rPr lang="ru-RU" sz="1600" dirty="0" smtClean="0">
                <a:latin typeface="+mn-lt"/>
                <a:cs typeface="+mn-cs"/>
              </a:rPr>
              <a:t>зачисление, то отобразится текст.</a:t>
            </a:r>
            <a:endParaRPr lang="ru-RU" altLang="ru-RU" sz="1600" dirty="0">
              <a:latin typeface="+mn-lt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18107" t="22701" r="47244" b="30400"/>
          <a:stretch/>
        </p:blipFill>
        <p:spPr>
          <a:xfrm>
            <a:off x="5148064" y="1484599"/>
            <a:ext cx="3593952" cy="2736304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2051720" y="3363838"/>
            <a:ext cx="3312368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05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44827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sz="1600" dirty="0" smtClean="0">
                <a:latin typeface="+mn-lt"/>
                <a:cs typeface="+mn-cs"/>
              </a:rPr>
              <a:t>После отметки об ознакомлении с документами и согласии на обработку, для подачи заявления необходимо сделать отметку, станет доступна кнопка «Подать заявление».</a:t>
            </a:r>
            <a:endParaRPr lang="ru-RU" altLang="ru-RU" sz="1600" dirty="0">
              <a:latin typeface="+mn-lt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17516" t="65005" r="35825" b="6531"/>
          <a:stretch/>
        </p:blipFill>
        <p:spPr>
          <a:xfrm>
            <a:off x="3059836" y="1126466"/>
            <a:ext cx="5616627" cy="21415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5856" y="3651870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Внимание! Ознакомиться с документами можно на сайте выбранной образовательной организации в разделе «Сведения об образовательной организации»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012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1431164"/>
            <a:ext cx="792088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 время записи произошла перезагрузка страницы или появилось сообщение "Возникла ошибка 429. Заявление не отправлено". Что делать?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ле этого обновите страницу браузера.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Портал перегружен. Почему?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1" name="Picture 1" descr="cid:image004.jpg@01D5A148.B9E900F0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36015"/>
            <a:ext cx="41433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17014" y="417904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Сработал механизм защиты от перегрузок. Повторите последние действия.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37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9228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500" dirty="0" smtClean="0">
                <a:latin typeface="+mn-lt"/>
                <a:cs typeface="+mn-cs"/>
              </a:rPr>
              <a:t>Для просмотра статуса заявления необходимо перейти в личной кабинет (кликнуть по ФИО в верхнем правом углу формы), последовательно выбрать раздел </a:t>
            </a:r>
            <a:r>
              <a:rPr lang="ru-RU" altLang="ru-RU" sz="1500" dirty="0">
                <a:latin typeface="+mn-lt"/>
                <a:cs typeface="+mn-cs"/>
              </a:rPr>
              <a:t>«Лента уведомлений», «Заявление», найти свое заявление о зачислении в образовательное учреждение и выбрать его.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918865" y="1474086"/>
            <a:ext cx="6048672" cy="2723054"/>
            <a:chOff x="71438" y="1557338"/>
            <a:chExt cx="9001125" cy="4217826"/>
          </a:xfrm>
        </p:grpSpPr>
        <p:pic>
          <p:nvPicPr>
            <p:cNvPr id="10" name="Рисунок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0" t="7161" r="21178" b="50842"/>
            <a:stretch>
              <a:fillRect/>
            </a:stretch>
          </p:blipFill>
          <p:spPr bwMode="auto">
            <a:xfrm>
              <a:off x="71438" y="1557338"/>
              <a:ext cx="9001125" cy="360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1" t="26067" r="2408"/>
            <a:stretch>
              <a:fillRect/>
            </a:stretch>
          </p:blipFill>
          <p:spPr bwMode="auto">
            <a:xfrm>
              <a:off x="71438" y="2924175"/>
              <a:ext cx="9001125" cy="2850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362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717134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Статусы, поступающие в личный кабинет заявителя на ЕПГУ:</a:t>
            </a:r>
            <a:r>
              <a:rPr lang="ru-RU" dirty="0"/>
              <a:t/>
            </a:r>
            <a:br>
              <a:rPr lang="ru-RU" dirty="0"/>
            </a:b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5800" y="1228987"/>
            <a:ext cx="4572000" cy="350737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300" dirty="0"/>
              <a:t>После отправки заявления пользователем, внутренние сервисы ЕПГУ выполняют алгоритмы обработки и передачи заявления в ведомство. Данные действия отображаются в ленте уведомлений личного кабинета на ЕПГУ под статусами: 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300" b="1" dirty="0"/>
              <a:t>Первый статус</a:t>
            </a:r>
            <a:r>
              <a:rPr lang="ru-RU" sz="1300" dirty="0"/>
              <a:t>, сгенерированный ЕПГУ, - </a:t>
            </a:r>
            <a:r>
              <a:rPr lang="ru-RU" sz="1300" b="1" dirty="0"/>
              <a:t>«Заявление в очереди на отправку» с комментарием об успешном формировании заявления на ЕПГУ</a:t>
            </a:r>
            <a:r>
              <a:rPr lang="ru-RU" sz="1300" dirty="0"/>
              <a:t>. Время, зафиксированное в данном статусе, является временем, по которому будет зарегистрировано заявление в ведомственной системе (время формирования заявления на ЕПГУ), т.е. по которому выстраивается очередь. 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300" dirty="0"/>
              <a:t>После </a:t>
            </a:r>
            <a:r>
              <a:rPr lang="ru-RU" sz="1300" dirty="0" smtClean="0"/>
              <a:t>того </a:t>
            </a:r>
            <a:r>
              <a:rPr lang="ru-RU" sz="1300" dirty="0"/>
              <a:t>как заявление отправлено во внутреннюю очередь, для упорядочивания всех заявлений по времени их формирования выполняется отправка заявления в ведомство в сопровождении </a:t>
            </a:r>
            <a:r>
              <a:rPr lang="ru-RU" sz="1300" b="1" dirty="0" smtClean="0"/>
              <a:t>второго статуса</a:t>
            </a:r>
            <a:r>
              <a:rPr lang="ru-RU" sz="1300" dirty="0" smtClean="0"/>
              <a:t>, сгенерированного ЕПГУ </a:t>
            </a:r>
            <a:r>
              <a:rPr lang="ru-RU" sz="1300" b="1" dirty="0"/>
              <a:t>«Заявление в очереди на отправку</a:t>
            </a:r>
            <a:r>
              <a:rPr lang="ru-RU" sz="1300" b="1" dirty="0" smtClean="0"/>
              <a:t>».</a:t>
            </a:r>
            <a:endParaRPr lang="ru-RU" sz="1300" b="1" dirty="0"/>
          </a:p>
        </p:txBody>
      </p:sp>
      <p:pic>
        <p:nvPicPr>
          <p:cNvPr id="13" name="Рисунок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25900"/>
            <a:ext cx="3305835" cy="31539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550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717134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Статусы, поступающие в личный кабинет заявителя на ЕПГУ:</a:t>
            </a:r>
            <a:r>
              <a:rPr lang="ru-RU" dirty="0"/>
              <a:t/>
            </a:r>
            <a:br>
              <a:rPr lang="ru-RU" dirty="0"/>
            </a:b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9617" y="1069712"/>
            <a:ext cx="4572000" cy="34932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300" b="1" dirty="0"/>
              <a:t>Третье</a:t>
            </a:r>
            <a:r>
              <a:rPr lang="ru-RU" sz="1300" dirty="0"/>
              <a:t> уведомление может иметь 2 варианта статуса: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/>
              <a:t>Первый вариант статуса </a:t>
            </a:r>
            <a:r>
              <a:rPr lang="ru-RU" sz="1300" b="1" dirty="0"/>
              <a:t>«Заявление принято к рассмотрению»</a:t>
            </a:r>
            <a:r>
              <a:rPr lang="ru-RU" sz="1300" dirty="0"/>
              <a:t> с текстом «Ваше заявление принято ведомством. Необходимость в повторной подаче заявления отсутствует» является первым статусом, который генерирует ведомственная система. Он означает, что заявление </a:t>
            </a:r>
            <a:r>
              <a:rPr lang="ru-RU" sz="1300" dirty="0" smtClean="0"/>
              <a:t>принято в </a:t>
            </a:r>
            <a:r>
              <a:rPr lang="ru-RU" sz="1300" dirty="0"/>
              <a:t>обработку и будет зарегистрировано после завершения </a:t>
            </a:r>
            <a:r>
              <a:rPr lang="ru-RU" sz="1300" dirty="0" smtClean="0"/>
              <a:t>обработки;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smtClean="0"/>
              <a:t>Второй </a:t>
            </a:r>
            <a:r>
              <a:rPr lang="ru-RU" sz="1300" dirty="0"/>
              <a:t>вариант статуса </a:t>
            </a:r>
            <a:r>
              <a:rPr lang="ru-RU" sz="1300" b="1" dirty="0"/>
              <a:t>«Отказано в предоставлении услуги»</a:t>
            </a:r>
            <a:r>
              <a:rPr lang="ru-RU" sz="1300" dirty="0"/>
              <a:t> с указанием причины </a:t>
            </a:r>
            <a:r>
              <a:rPr lang="ru-RU" sz="1300" dirty="0" smtClean="0"/>
              <a:t>(одна из возможных причин - </a:t>
            </a:r>
            <a:r>
              <a:rPr lang="ru-RU" sz="1300" dirty="0"/>
              <a:t>указанный адрес не закреплён за </a:t>
            </a:r>
            <a:r>
              <a:rPr lang="ru-RU" sz="1300" dirty="0" smtClean="0"/>
              <a:t>школой) </a:t>
            </a:r>
            <a:r>
              <a:rPr lang="ru-RU" sz="1300" dirty="0"/>
              <a:t>означает, что заявление не будет обработано. </a:t>
            </a:r>
            <a:r>
              <a:rPr lang="ru-RU" sz="1300" dirty="0" smtClean="0"/>
              <a:t>Необходимо </a:t>
            </a:r>
            <a:r>
              <a:rPr lang="ru-RU" sz="1300" dirty="0"/>
              <a:t>подать новое заявление по своей адресной привязке. При этом </a:t>
            </a:r>
            <a:r>
              <a:rPr lang="ru-RU" sz="1300" u="sng" dirty="0"/>
              <a:t>датой и временем регистрации заявления</a:t>
            </a:r>
            <a:r>
              <a:rPr lang="ru-RU" sz="1300" dirty="0"/>
              <a:t> в ведомственной системе </a:t>
            </a:r>
            <a:r>
              <a:rPr lang="ru-RU" sz="1300" u="sng" dirty="0"/>
              <a:t>будет дата и время подачи второго заявления (формирования заявления на ЕПГУ), </a:t>
            </a:r>
            <a:r>
              <a:rPr lang="ru-RU" sz="1300" dirty="0"/>
              <a:t>при условии успешной обработки.</a:t>
            </a:r>
          </a:p>
        </p:txBody>
      </p:sp>
      <p:pic>
        <p:nvPicPr>
          <p:cNvPr id="8" name="Рисунок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69712"/>
            <a:ext cx="2907822" cy="3591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69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717134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Статусы, поступающие в личный кабинет заявителя на ЕПГУ:</a:t>
            </a:r>
            <a:r>
              <a:rPr lang="ru-RU" dirty="0"/>
              <a:t/>
            </a:r>
            <a:br>
              <a:rPr lang="ru-RU" dirty="0"/>
            </a:b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041170"/>
            <a:ext cx="41044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После </a:t>
            </a:r>
            <a:r>
              <a:rPr lang="ru-RU" sz="1400" dirty="0"/>
              <a:t>обработки заявления в личный кабинет заявителя на Едином портале автоматически направляется </a:t>
            </a:r>
            <a:r>
              <a:rPr lang="ru-RU" sz="1400" b="1" dirty="0" smtClean="0"/>
              <a:t>четвертое уведомление</a:t>
            </a:r>
            <a:r>
              <a:rPr lang="ru-RU" sz="1400" dirty="0" smtClean="0"/>
              <a:t>, которое может иметь </a:t>
            </a:r>
            <a:r>
              <a:rPr lang="ru-RU" sz="1400" b="1" dirty="0" smtClean="0"/>
              <a:t>два</a:t>
            </a:r>
            <a:r>
              <a:rPr lang="ru-RU" sz="1400" dirty="0" smtClean="0"/>
              <a:t> варианта статуса.</a:t>
            </a:r>
          </a:p>
          <a:p>
            <a:endParaRPr lang="ru-RU" sz="1400" dirty="0" smtClean="0"/>
          </a:p>
          <a:p>
            <a:r>
              <a:rPr lang="ru-RU" sz="1400" dirty="0" smtClean="0"/>
              <a:t>Первый вариант статуса:</a:t>
            </a:r>
          </a:p>
          <a:p>
            <a:r>
              <a:rPr lang="ru-RU" sz="1400" b="1" dirty="0"/>
              <a:t>Уведомление о регистрации заявления </a:t>
            </a:r>
            <a:r>
              <a:rPr lang="ru-RU" sz="1400" dirty="0" smtClean="0"/>
              <a:t>(при регистрации в ведомственной информационной системе фиксируется дата </a:t>
            </a:r>
            <a:r>
              <a:rPr lang="ru-RU" sz="1400" dirty="0"/>
              <a:t>и </a:t>
            </a:r>
            <a:r>
              <a:rPr lang="ru-RU" sz="1400" dirty="0" smtClean="0"/>
              <a:t>временя </a:t>
            </a:r>
            <a:r>
              <a:rPr lang="ru-RU" sz="1400" dirty="0"/>
              <a:t>подачи заявления в электронном виде на Едином портале) и необходимости </a:t>
            </a:r>
            <a:r>
              <a:rPr lang="ru-RU" sz="1400" dirty="0" smtClean="0"/>
              <a:t>обратиться </a:t>
            </a:r>
            <a:r>
              <a:rPr lang="ru-RU" sz="1400" dirty="0"/>
              <a:t>в любое отделение МКУ ЦМУ или филиал ГБУ МФЦ с документами для подтверждения данных, указанных в </a:t>
            </a:r>
            <a:r>
              <a:rPr lang="ru-RU" sz="1400" dirty="0" smtClean="0"/>
              <a:t>заявлении, </a:t>
            </a:r>
            <a:r>
              <a:rPr lang="ru-RU" sz="1400" b="1" dirty="0" smtClean="0"/>
              <a:t>в установленный срок.</a:t>
            </a:r>
            <a:r>
              <a:rPr lang="ru-RU" sz="1400" dirty="0" smtClean="0"/>
              <a:t> </a:t>
            </a:r>
            <a:r>
              <a:rPr lang="ru-RU" sz="1400" dirty="0"/>
              <a:t>Первый рабочий день отсчитывается со следующего дня после дня получения данного уведомления. </a:t>
            </a:r>
            <a:endParaRPr lang="ru-RU" sz="1400" dirty="0" smtClean="0"/>
          </a:p>
        </p:txBody>
      </p:sp>
      <p:pic>
        <p:nvPicPr>
          <p:cNvPr id="23" name="Рисунок 2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272" y="1499635"/>
            <a:ext cx="4159895" cy="2514905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4932040" y="3219822"/>
            <a:ext cx="504056" cy="1659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4198427" y="3311801"/>
            <a:ext cx="720080" cy="3600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47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717134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Статусы, поступающие в личный кабинет заявителя на ЕПГУ:</a:t>
            </a:r>
            <a:r>
              <a:rPr lang="ru-RU" dirty="0"/>
              <a:t/>
            </a:r>
            <a:br>
              <a:rPr lang="ru-RU" dirty="0"/>
            </a:b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249450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Второй вариант статуса: </a:t>
            </a:r>
            <a:r>
              <a:rPr lang="ru-RU" sz="1400" b="1" dirty="0" smtClean="0"/>
              <a:t>Уведомление</a:t>
            </a:r>
            <a:r>
              <a:rPr lang="ru-RU" sz="1400" b="1" dirty="0"/>
              <a:t> об отказе</a:t>
            </a:r>
            <a:r>
              <a:rPr lang="ru-RU" sz="1400" dirty="0"/>
              <a:t> в предоставлении услуги, с указанием </a:t>
            </a:r>
            <a:r>
              <a:rPr lang="ru-RU" sz="1400" dirty="0" smtClean="0"/>
              <a:t>причины (возможная причина – зарегистрировано более раннее заявление на того же ребенка).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744" y="1892795"/>
            <a:ext cx="5688330" cy="27190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178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79512" y="403231"/>
            <a:ext cx="88201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Куда звонить, если остались вопросы:</a:t>
            </a:r>
            <a:endParaRPr lang="ru-RU" alt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l="42322" t="25430" r="17516" b="9366"/>
          <a:stretch/>
        </p:blipFill>
        <p:spPr>
          <a:xfrm>
            <a:off x="899592" y="849988"/>
            <a:ext cx="4176464" cy="423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699543"/>
            <a:ext cx="4156464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</a:t>
            </a: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необходимы документы: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3568" y="1419622"/>
            <a:ext cx="74688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>
              <a:buFont typeface="Georgia"/>
              <a:buChar char="•"/>
              <a:defRPr/>
            </a:pPr>
            <a:r>
              <a:rPr lang="ru-RU" dirty="0" smtClean="0"/>
              <a:t>скан-копия паспорта </a:t>
            </a:r>
            <a:r>
              <a:rPr lang="ru-RU" dirty="0"/>
              <a:t>родителя (законного представителя</a:t>
            </a:r>
            <a:r>
              <a:rPr lang="ru-RU" dirty="0" smtClean="0"/>
              <a:t>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с</a:t>
            </a:r>
            <a:r>
              <a:rPr lang="ru-RU" dirty="0" smtClean="0"/>
              <a:t>кан-копия свидетельства </a:t>
            </a:r>
            <a:r>
              <a:rPr lang="ru-RU" dirty="0"/>
              <a:t>о рождении </a:t>
            </a:r>
            <a:r>
              <a:rPr lang="ru-RU" dirty="0" smtClean="0"/>
              <a:t>ребен</a:t>
            </a:r>
            <a:r>
              <a:rPr lang="ru-RU" dirty="0"/>
              <a:t>к</a:t>
            </a:r>
            <a:r>
              <a:rPr lang="ru-RU" dirty="0" smtClean="0"/>
              <a:t>а;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с</a:t>
            </a:r>
            <a:r>
              <a:rPr lang="ru-RU" dirty="0" smtClean="0"/>
              <a:t>кан-копия документа </a:t>
            </a:r>
            <a:r>
              <a:rPr lang="ru-RU" dirty="0"/>
              <a:t>о регистрации ребенка по месту жительства или </a:t>
            </a:r>
            <a:r>
              <a:rPr lang="ru-RU" dirty="0" smtClean="0"/>
              <a:t>пребывания;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с</a:t>
            </a:r>
            <a:r>
              <a:rPr lang="ru-RU" dirty="0" smtClean="0"/>
              <a:t>кан-копия документа, подтверждающего </a:t>
            </a:r>
            <a:r>
              <a:rPr lang="ru-RU" dirty="0"/>
              <a:t>преимущественное </a:t>
            </a:r>
            <a:r>
              <a:rPr lang="ru-RU" dirty="0" smtClean="0"/>
              <a:t>право и право </a:t>
            </a:r>
            <a:r>
              <a:rPr lang="ru-RU" dirty="0"/>
              <a:t>на получение мест в образовательных организациях в первоочередном </a:t>
            </a:r>
            <a:r>
              <a:rPr lang="ru-RU" dirty="0" smtClean="0"/>
              <a:t>порядке (при наличии права).</a:t>
            </a:r>
            <a:endParaRPr lang="ru-RU" dirty="0"/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33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782185"/>
            <a:ext cx="8324672" cy="3681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b="1" dirty="0"/>
              <a:t>Правом преимущественного приема будут пользоваться следующие категории детей:  </a:t>
            </a:r>
          </a:p>
          <a:p>
            <a:pPr marL="9017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/>
              <a:t>         </a:t>
            </a:r>
            <a:endParaRPr lang="ru-RU" sz="1400" dirty="0" smtClean="0"/>
          </a:p>
          <a:p>
            <a:pPr marL="37592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дети</a:t>
            </a:r>
            <a:r>
              <a:rPr lang="ru-RU" sz="1400" dirty="0"/>
              <a:t>, проживающие в одной семье и имеющие общее место жительства, при зачислении на обучение по основным общеобразовательным программам начального общего образования в общеобразовательные учреждения, в которых обучаются их братья и (или) сестры (основание – Федеральный закон от </a:t>
            </a:r>
            <a:r>
              <a:rPr lang="ru-RU" sz="1400" dirty="0" smtClean="0"/>
              <a:t>2 декабря 2019 года </a:t>
            </a:r>
            <a:r>
              <a:rPr lang="ru-RU" sz="1400" dirty="0"/>
              <a:t>№ 411-ФЗ «О внесении изменений в статью 54 Семейного кодекса Российской Федерации и статью 67 Федерального закона «Об образовании в Российской Федерации</a:t>
            </a:r>
            <a:r>
              <a:rPr lang="ru-RU" sz="1400" dirty="0" smtClean="0"/>
              <a:t>»).</a:t>
            </a:r>
          </a:p>
          <a:p>
            <a:pPr marL="90170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/>
              <a:t>Обращаем </a:t>
            </a:r>
            <a:r>
              <a:rPr lang="ru-RU" sz="1400" b="1" dirty="0"/>
              <a:t>ваше внимание</a:t>
            </a:r>
            <a:r>
              <a:rPr lang="ru-RU" sz="1400" dirty="0"/>
              <a:t> на то, что </a:t>
            </a:r>
            <a:r>
              <a:rPr lang="ru-RU" sz="1400" b="1" dirty="0"/>
              <a:t>регистрация на закрепленной за общеобразовательным учреждением </a:t>
            </a:r>
            <a:r>
              <a:rPr lang="ru-RU" sz="1400" b="1" dirty="0" smtClean="0"/>
              <a:t>территории</a:t>
            </a:r>
            <a:r>
              <a:rPr lang="ru-RU" sz="1400" dirty="0" smtClean="0"/>
              <a:t> </a:t>
            </a:r>
            <a:r>
              <a:rPr lang="ru-RU" sz="1400" dirty="0"/>
              <a:t>(Постановление Администрации города Екатеринбурга от 11.03.2021</a:t>
            </a:r>
            <a:br>
              <a:rPr lang="ru-RU" sz="1400" dirty="0"/>
            </a:br>
            <a:r>
              <a:rPr lang="ru-RU" sz="1400" dirty="0"/>
              <a:t>№ 367 «О внесении изменений в Постановление Администрации города Екатеринбурга от 03.12.2019</a:t>
            </a:r>
            <a:br>
              <a:rPr lang="ru-RU" sz="1400" dirty="0"/>
            </a:br>
            <a:r>
              <a:rPr lang="ru-RU" sz="1400" dirty="0"/>
              <a:t>№ 2861 «О закреплении территорий за муниципальными общеобразовательными учреждениями муниципального образования «город Екатеринбург») </a:t>
            </a:r>
            <a:r>
              <a:rPr lang="ru-RU" sz="1400" dirty="0" smtClean="0"/>
              <a:t>для </a:t>
            </a:r>
            <a:r>
              <a:rPr lang="ru-RU" sz="1400" dirty="0"/>
              <a:t>данной категории детей при зачислении ребенка в учреждение </a:t>
            </a:r>
            <a:r>
              <a:rPr lang="ru-RU" sz="1400" b="1" dirty="0"/>
              <a:t>не будет учитываться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625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782185"/>
            <a:ext cx="832467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Правом </a:t>
            </a:r>
            <a:r>
              <a:rPr lang="ru-RU" b="1" dirty="0"/>
              <a:t>первоочередного приема в общеобразовательные учреждения будут пользоваться следующие категории детей</a:t>
            </a:r>
            <a:r>
              <a:rPr lang="ru-RU" b="1" dirty="0" smtClean="0"/>
              <a:t>:</a:t>
            </a:r>
          </a:p>
          <a:p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дети сотрудников органов уголовно-исполнительной системы, </a:t>
            </a:r>
            <a:r>
              <a:rPr lang="ru-RU" sz="1400" dirty="0" smtClean="0"/>
              <a:t>имеющих специальные звания и проходящих службу в учреждениях и органах уголовно-исполнительной системы, органах принудительного исполнения РФ, федеральной </a:t>
            </a:r>
            <a:r>
              <a:rPr lang="ru-RU" sz="1400" dirty="0"/>
              <a:t>противопожарной службы Государственной противопожарной службы, таможенных органов </a:t>
            </a:r>
            <a:r>
              <a:rPr lang="ru-RU" sz="1400" dirty="0" smtClean="0"/>
              <a:t>РФ (основание </a:t>
            </a:r>
            <a:r>
              <a:rPr lang="ru-RU" sz="1400" dirty="0"/>
              <a:t>– Федеральный закон от 30.12.2012 № 283-ФЗ «О социальных гарантиях сотрудникам некоторых федеральных органов исполнительной власти и внесении изменений в отдельные законодательные акты Российской Федерации»);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дети сотрудников полиции (основание – Федеральный закон от 07.02.2011 № 3-ФЗ «О полиции»);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дети военнослужащих по месту жительства их семей (основание – Федеральный закон от 27.05.1998 № 76-ФЗ «О статусе военнослужащих»).</a:t>
            </a:r>
          </a:p>
          <a:p>
            <a:pPr algn="just"/>
            <a:r>
              <a:rPr lang="ru-RU" sz="1400" dirty="0"/>
              <a:t>       Для данной категории детей при зачислении в общеобразовательное учреждение </a:t>
            </a:r>
            <a:r>
              <a:rPr lang="ru-RU" sz="1400" b="1" dirty="0"/>
              <a:t>регистрация на </a:t>
            </a:r>
            <a:r>
              <a:rPr lang="ru-RU" sz="1400" b="1" dirty="0" smtClean="0"/>
              <a:t>  закрепленной </a:t>
            </a:r>
            <a:r>
              <a:rPr lang="ru-RU" sz="1400" b="1" dirty="0"/>
              <a:t>за учреждением территории будет </a:t>
            </a:r>
            <a:r>
              <a:rPr lang="ru-RU" sz="1400" b="1" dirty="0" smtClean="0"/>
              <a:t>учитываться</a:t>
            </a:r>
            <a:r>
              <a:rPr lang="en-US" sz="1400" b="1" dirty="0" smtClean="0"/>
              <a:t> </a:t>
            </a:r>
            <a:r>
              <a:rPr lang="ru-RU" sz="1400" dirty="0"/>
              <a:t>(Постановление Администрации города </a:t>
            </a:r>
            <a:r>
              <a:rPr lang="ru-RU" sz="1400" dirty="0" smtClean="0"/>
              <a:t>Екатеринбурга</a:t>
            </a:r>
            <a:r>
              <a:rPr lang="en-US" sz="1400" dirty="0" smtClean="0"/>
              <a:t> </a:t>
            </a:r>
            <a:r>
              <a:rPr lang="ru-RU" sz="1400" dirty="0" smtClean="0"/>
              <a:t>от</a:t>
            </a:r>
            <a:r>
              <a:rPr lang="en-US" sz="1400" dirty="0" smtClean="0"/>
              <a:t> </a:t>
            </a:r>
            <a:r>
              <a:rPr lang="ru-RU" sz="1400" dirty="0" smtClean="0"/>
              <a:t>11.03.2021</a:t>
            </a:r>
            <a:r>
              <a:rPr lang="en-US" sz="1400" dirty="0" smtClean="0"/>
              <a:t> </a:t>
            </a:r>
            <a:r>
              <a:rPr lang="ru-RU" sz="1400" dirty="0" smtClean="0"/>
              <a:t>№ </a:t>
            </a:r>
            <a:r>
              <a:rPr lang="ru-RU" sz="1400" dirty="0"/>
              <a:t>367 «О внесении изменений в Постановление Администрации города </a:t>
            </a:r>
            <a:r>
              <a:rPr lang="ru-RU" sz="1400" dirty="0" smtClean="0"/>
              <a:t>Екатеринбурга</a:t>
            </a:r>
            <a:r>
              <a:rPr lang="en-US" sz="1400" dirty="0" smtClean="0"/>
              <a:t> </a:t>
            </a:r>
            <a:r>
              <a:rPr lang="ru-RU" sz="1400" dirty="0" smtClean="0"/>
              <a:t>от</a:t>
            </a:r>
            <a:r>
              <a:rPr lang="en-US" sz="1400" dirty="0" smtClean="0"/>
              <a:t> </a:t>
            </a:r>
            <a:r>
              <a:rPr lang="ru-RU" sz="1400" dirty="0" smtClean="0"/>
              <a:t>03.12.2019</a:t>
            </a:r>
            <a:r>
              <a:rPr lang="en-US" sz="1400" dirty="0" smtClean="0"/>
              <a:t> </a:t>
            </a:r>
            <a:r>
              <a:rPr lang="ru-RU" sz="1400" dirty="0" smtClean="0"/>
              <a:t>№ </a:t>
            </a:r>
            <a:r>
              <a:rPr lang="ru-RU" sz="1400" dirty="0"/>
              <a:t>2861 «О закреплении территорий за муниципальными общеобразовательными учреждениями муниципального образования «город Екатеринбург») 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. 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50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699543"/>
            <a:ext cx="4156464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</a:t>
            </a: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заявления через ЕПГУ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3568" y="1419622"/>
            <a:ext cx="78288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>
              <a:defRPr/>
            </a:pPr>
            <a:r>
              <a:rPr lang="ru-RU" dirty="0"/>
              <a:t>Родителю необходимо </a:t>
            </a:r>
            <a:r>
              <a:rPr lang="ru-RU" dirty="0" smtClean="0"/>
              <a:t>заранее зарегистрироваться </a:t>
            </a:r>
            <a:r>
              <a:rPr lang="ru-RU" dirty="0"/>
              <a:t>на ЕПГУ (при отсутствии учетной записи</a:t>
            </a:r>
            <a:r>
              <a:rPr lang="ru-RU" dirty="0" smtClean="0"/>
              <a:t>) и подтвердить учетную запись;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 smtClean="0"/>
          </a:p>
          <a:p>
            <a:pPr marL="109728">
              <a:defRPr/>
            </a:pPr>
            <a:r>
              <a:rPr lang="ru-RU" u="sng" dirty="0"/>
              <a:t>ДО </a:t>
            </a:r>
            <a:r>
              <a:rPr lang="ru-RU" u="sng" dirty="0" smtClean="0"/>
              <a:t>начала записи</a:t>
            </a:r>
            <a:endParaRPr lang="en-US" u="sng" dirty="0" smtClean="0"/>
          </a:p>
          <a:p>
            <a:pPr marL="365760" indent="-256032">
              <a:buFont typeface="Georgia"/>
              <a:buChar char="•"/>
              <a:defRPr/>
            </a:pPr>
            <a:endParaRPr lang="ru-RU" dirty="0" smtClean="0"/>
          </a:p>
          <a:p>
            <a:pPr marL="109728">
              <a:defRPr/>
            </a:pPr>
            <a:r>
              <a:rPr lang="ru-RU" dirty="0"/>
              <a:t> </a:t>
            </a:r>
            <a:r>
              <a:rPr lang="ru-RU" dirty="0" smtClean="0"/>
              <a:t>    - Войти </a:t>
            </a:r>
            <a:r>
              <a:rPr lang="ru-RU" dirty="0"/>
              <a:t>в личный </a:t>
            </a:r>
            <a:r>
              <a:rPr lang="ru-RU" dirty="0" smtClean="0"/>
              <a:t>кабинет;</a:t>
            </a:r>
          </a:p>
          <a:p>
            <a:pPr marL="109728">
              <a:defRPr/>
            </a:pPr>
            <a:r>
              <a:rPr lang="ru-RU" dirty="0"/>
              <a:t> </a:t>
            </a:r>
            <a:r>
              <a:rPr lang="ru-RU" dirty="0" smtClean="0"/>
              <a:t>    - Установить </a:t>
            </a:r>
            <a:r>
              <a:rPr lang="ru-RU" dirty="0"/>
              <a:t>местоположение – </a:t>
            </a:r>
            <a:r>
              <a:rPr lang="ru-RU" dirty="0" smtClean="0"/>
              <a:t>Екатеринбург; </a:t>
            </a:r>
          </a:p>
          <a:p>
            <a:pPr marL="109728">
              <a:defRPr/>
            </a:pPr>
            <a:r>
              <a:rPr lang="ru-RU" dirty="0"/>
              <a:t> </a:t>
            </a:r>
            <a:r>
              <a:rPr lang="ru-RU" dirty="0" smtClean="0"/>
              <a:t>    - Найти </a:t>
            </a:r>
            <a:r>
              <a:rPr lang="ru-RU" dirty="0"/>
              <a:t>и выбрать услугу «Зачисление в образовательное учреждение</a:t>
            </a:r>
            <a:r>
              <a:rPr lang="ru-RU" dirty="0" smtClean="0"/>
              <a:t>»</a:t>
            </a:r>
            <a:endParaRPr lang="ru-RU" dirty="0"/>
          </a:p>
          <a:p>
            <a:pPr marL="109728">
              <a:defRPr/>
            </a:pPr>
            <a:endParaRPr lang="ru-RU" b="1" dirty="0" smtClean="0"/>
          </a:p>
          <a:p>
            <a:pPr marL="109728">
              <a:defRPr/>
            </a:pPr>
            <a:r>
              <a:rPr lang="ru-RU" b="1" dirty="0" smtClean="0"/>
              <a:t>Внимание</a:t>
            </a:r>
            <a:r>
              <a:rPr lang="ru-RU" b="1" dirty="0"/>
              <a:t>: </a:t>
            </a:r>
            <a:r>
              <a:rPr lang="ru-RU" b="1" dirty="0" smtClean="0"/>
              <a:t>личный </a:t>
            </a:r>
            <a:r>
              <a:rPr lang="ru-RU" b="1" dirty="0"/>
              <a:t>кабинет заявителя на </a:t>
            </a:r>
            <a:r>
              <a:rPr lang="ru-RU" b="1" dirty="0" smtClean="0"/>
              <a:t>ЕПГУ должен </a:t>
            </a:r>
            <a:r>
              <a:rPr lang="ru-RU" b="1" dirty="0"/>
              <a:t>быть зарегистрирован только на родителя (законного представителя</a:t>
            </a:r>
            <a:r>
              <a:rPr lang="ru-RU" b="1" dirty="0" smtClean="0"/>
              <a:t>) ребенка!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36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699543"/>
            <a:ext cx="7180800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регистрации на ЕПГУ (нет учетной записи)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2622" y="2024140"/>
            <a:ext cx="782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just">
              <a:buClr>
                <a:schemeClr val="accent3"/>
              </a:buClr>
              <a:defRPr/>
            </a:pPr>
            <a:r>
              <a:rPr lang="ru-RU" dirty="0" smtClean="0"/>
              <a:t>   Если </a:t>
            </a:r>
            <a:r>
              <a:rPr lang="ru-RU" dirty="0"/>
              <a:t>родитель не был зарегистрирован на ЕПГУ (не получал, не подтверждал </a:t>
            </a:r>
            <a:r>
              <a:rPr lang="ru-RU" dirty="0" smtClean="0"/>
              <a:t>учетную запись), то можно подойти </a:t>
            </a:r>
            <a:r>
              <a:rPr lang="ru-RU" dirty="0"/>
              <a:t>в отделения </a:t>
            </a:r>
            <a:r>
              <a:rPr lang="ru-RU" b="1" dirty="0" smtClean="0"/>
              <a:t>МКУ </a:t>
            </a:r>
            <a:r>
              <a:rPr lang="ru-RU" b="1" dirty="0"/>
              <a:t>ЦМУ </a:t>
            </a:r>
            <a:r>
              <a:rPr lang="ru-RU" dirty="0" smtClean="0"/>
              <a:t>или </a:t>
            </a:r>
            <a:r>
              <a:rPr lang="ru-RU" b="1" dirty="0"/>
              <a:t>ГБУ СО </a:t>
            </a:r>
            <a:r>
              <a:rPr lang="ru-RU" b="1" dirty="0" smtClean="0"/>
              <a:t>МФЦ </a:t>
            </a:r>
            <a:r>
              <a:rPr lang="ru-RU" dirty="0" smtClean="0"/>
              <a:t>и </a:t>
            </a:r>
            <a:r>
              <a:rPr lang="ru-RU" dirty="0"/>
              <a:t>вместе с консультантами в зоне общественного доступа заполнить необходимые данные </a:t>
            </a:r>
            <a:r>
              <a:rPr lang="ru-RU" dirty="0" smtClean="0"/>
              <a:t>для регистрации на </a:t>
            </a:r>
            <a:r>
              <a:rPr lang="ru-RU" dirty="0"/>
              <a:t>ЕПГУ и получить подтверждение учетной записи</a:t>
            </a:r>
          </a:p>
          <a:p>
            <a:pPr marL="109728" algn="just">
              <a:defRPr/>
            </a:pPr>
            <a:r>
              <a:rPr lang="ru-RU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9632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586" y="60109"/>
            <a:ext cx="7180800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рекомендации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9512" y="672200"/>
            <a:ext cx="420439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buFontTx/>
              <a:buChar char="•"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ea typeface="Calibri" panose="020F0502020204030204" pitchFamily="34" charset="0"/>
                <a:cs typeface="Arial" panose="020B0604020202020204" pitchFamily="34" charset="0"/>
              </a:rPr>
              <a:t>Проверьте, подтверждена ли </a:t>
            </a:r>
            <a:r>
              <a:rPr lang="ru-RU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Ваша </a:t>
            </a:r>
            <a:r>
              <a:rPr lang="ru-RU" sz="1200" dirty="0">
                <a:ea typeface="Calibri" panose="020F0502020204030204" pitchFamily="34" charset="0"/>
                <a:cs typeface="Arial" panose="020B0604020202020204" pitchFamily="34" charset="0"/>
              </a:rPr>
              <a:t>учетная запись на сайте «</a:t>
            </a:r>
            <a:r>
              <a:rPr lang="ru-RU" sz="1200" dirty="0" err="1">
                <a:ea typeface="Calibri" panose="020F0502020204030204" pitchFamily="34" charset="0"/>
                <a:cs typeface="Arial" panose="020B0604020202020204" pitchFamily="34" charset="0"/>
              </a:rPr>
              <a:t>Госуслуги</a:t>
            </a:r>
            <a:r>
              <a:rPr lang="ru-RU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».</a:t>
            </a:r>
          </a:p>
          <a:p>
            <a:pPr lvl="0">
              <a:buFontTx/>
              <a:buChar char="•"/>
            </a:pPr>
            <a:endParaRPr lang="ru-RU" altLang="ru-RU" sz="12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altLang="ru-RU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 До </a:t>
            </a:r>
            <a:r>
              <a:rPr lang="ru-RU" altLang="ru-RU" sz="1200" dirty="0">
                <a:ea typeface="Calibri" panose="020F0502020204030204" pitchFamily="34" charset="0"/>
                <a:cs typeface="Arial" panose="020B0604020202020204" pitchFamily="34" charset="0"/>
              </a:rPr>
              <a:t>начала записи, обновите Ваш браузер. Специалисты службы сопровождения Единого портала рекомендуют использовать 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Google Chrome</a:t>
            </a:r>
            <a:r>
              <a:rPr lang="ru-RU" altLang="ru-RU" sz="1200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altLang="ru-RU" sz="12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Очистите кэш (историю браузера).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Рисунок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536" y="755472"/>
            <a:ext cx="37719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512" y="2540392"/>
            <a:ext cx="433821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Проверьте баланс услуги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Интернет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Важно, чтобы с 00:00 он был положительным, так как обычно провайдеры списывают оплату в начале нового дня.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Рекомендуем перед записью перезапустить Ваш браузер и зайти на портал снова через главную страницу, не использовать сохраненные ссылки на услугу. Используйте рекомендуемые методы перехода к форме заявления.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06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8667</TotalTime>
  <Words>2424</Words>
  <Application>Microsoft Office PowerPoint</Application>
  <PresentationFormat>Экран (16:9)</PresentationFormat>
  <Paragraphs>201</Paragraphs>
  <Slides>38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2" baseType="lpstr">
      <vt:lpstr>Arial</vt:lpstr>
      <vt:lpstr>Calibri</vt:lpstr>
      <vt:lpstr>Georgia</vt:lpstr>
      <vt:lpstr>Тема Office</vt:lpstr>
      <vt:lpstr>Подача заявлений о предоставлении услуги «Зачисление в образовательное учреждение» с использованием Единого портала государственных и муниципальных услуг. </vt:lpstr>
      <vt:lpstr>Когда подавать заявление:</vt:lpstr>
      <vt:lpstr>Когда подавать заявление:</vt:lpstr>
      <vt:lpstr>Какие необходимы документы:</vt:lpstr>
      <vt:lpstr>Презентация PowerPoint</vt:lpstr>
      <vt:lpstr>Презентация PowerPoint</vt:lpstr>
      <vt:lpstr>Подача заявления через ЕПГУ</vt:lpstr>
      <vt:lpstr>Если нет регистрации на ЕПГУ (нет учетной записи)</vt:lpstr>
      <vt:lpstr>Общие рекомендации </vt:lpstr>
      <vt:lpstr>Как получить услугу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Вопросы</vt:lpstr>
      <vt:lpstr>Подача заявления через ЕПГУ при наличии подтверждённой учетной записи</vt:lpstr>
      <vt:lpstr>Статусы, поступающие в личный кабинет заявителя на ЕПГУ: </vt:lpstr>
      <vt:lpstr>Статусы, поступающие в личный кабинет заявителя на ЕПГУ: </vt:lpstr>
      <vt:lpstr>Статусы, поступающие в личный кабинет заявителя на ЕПГУ: </vt:lpstr>
      <vt:lpstr>Статусы, поступающие в личный кабинет заявителя на ЕПГУ: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Байчибаева Анна Валерьевна</dc:creator>
  <cp:lastModifiedBy>Обухова Кристина Викторовна</cp:lastModifiedBy>
  <cp:revision>332</cp:revision>
  <dcterms:created xsi:type="dcterms:W3CDTF">2015-06-30T08:03:00Z</dcterms:created>
  <dcterms:modified xsi:type="dcterms:W3CDTF">2021-03-12T19:12:18Z</dcterms:modified>
</cp:coreProperties>
</file>