
<file path=[Content_Types].xml><?xml version="1.0" encoding="utf-8"?>
<Types xmlns="http://schemas.openxmlformats.org/package/2006/content-types">
  <Default Extension="mp3" ContentType="audio/mpeg"/>
  <Default Extension="wmf" ContentType="image/x-wmf"/>
  <Default Extension="png" ContentType="image/png"/>
  <Default Extension="jpg" ContentType="image/jpeg"/>
  <Default Extension="jpeg" ContentType="image/jpeg"/>
  <Default Extension="xml" ContentType="application/xml"/>
  <Default Extension="rels" ContentType="application/vnd.openxmlformats-package.relationships+xml"/>
  <Default Extension="bin" ContentType="application/vnd.openxmlformats-officedocument.oleObject"/>
  <Override PartName="/ppt/slides/slide13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6.xml" ContentType="application/vnd.openxmlformats-officedocument.presentationml.slide+xml"/>
  <Override PartName="/ppt/slides/slide8.xml" ContentType="application/vnd.openxmlformats-officedocument.presentationml.slide+xml"/>
  <Override PartName="/ppt/slideLayouts/slideLayout9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14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entation.xml" ContentType="application/vnd.openxmlformats-officedocument.presentationml.presentation.main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s/slide2.xml" ContentType="application/vnd.openxmlformats-officedocument.presentationml.slide+xml"/>
  <Override PartName="/ppt/viewProps.xml" ContentType="application/vnd.openxmlformats-officedocument.presentationml.viewProps+xml"/>
  <Override PartName="/ppt/diagrams/quickStyle1.xml" ContentType="application/vnd.openxmlformats-officedocument.drawingml.diagramQuickStyle+xml"/>
  <Override PartName="/ppt/slides/slide15.xml" ContentType="application/vnd.openxmlformats-officedocument.presentationml.slide+xml"/>
  <Override PartName="/ppt/slides/slide12.xml" ContentType="application/vnd.openxmlformats-officedocument.presentationml.slide+xml"/>
  <Override PartName="/ppt/slides/slide3.xml" ContentType="application/vnd.openxmlformats-officedocument.presentationml.slide+xml"/>
  <Override PartName="/ppt/diagrams/layout1.xml" ContentType="application/vnd.openxmlformats-officedocument.drawingml.diagramLayout+xml"/>
  <Override PartName="/ppt/diagrams/colors1.xml" ContentType="application/vnd.openxmlformats-officedocument.drawingml.diagramColors+xml"/>
  <Override PartName="/ppt/diagrams/data1.xml" ContentType="application/vnd.openxmlformats-officedocument.drawingml.diagramData+xml"/>
  <Override PartName="/ppt/presProps.xml" ContentType="application/vnd.openxmlformats-officedocument.presentationml.presProps+xml"/>
  <Override PartName="/ppt/slideLayouts/slideLayout6.xml" ContentType="application/vnd.openxmlformats-officedocument.presentationml.slideLayout+xml"/>
  <Override PartName="/ppt/diagrams/drawing1.xml" ContentType="application/vnd.openxmlformats-officedocument.drawingml.diagramDrawing+xml"/>
  <Override PartName="/ppt/slides/slide7.xml" ContentType="application/vnd.openxmlformats-officedocument.presentationml.slide+xml"/>
</Types>
</file>

<file path=_rels/.rels><?xml version="1.0" encoding="UTF-8" standalone="yes"?><Relationships xmlns="http://schemas.openxmlformats.org/package/2006/relationships"><Relationship Id="rId3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aveSubsetFonts="1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</p:sldIdLst>
  <p:sldSz cx="9144000" cy="6858000" type="screen4x3"/>
  <p:notesSz cx="9144000" cy="6858000"/>
  <p:defaultTextStyle>
    <a:defPPr>
      <a:defRPr lang="ru-RU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>
      <p:cViewPr varScale="1">
        <p:scale>
          <a:sx n="71" d="100"/>
          <a:sy n="71" d="100"/>
        </p:scale>
        <p:origin x="1536" y="78"/>
      </p:cViewPr>
      <p:guideLst>
        <p:guide pos="2160" orient="horz"/>
        <p:guide pos="2880"/>
      </p:guideLst>
    </p:cSldViewPr>
  </p:slideViewPr>
  <p:gridSpacing cx="72008" cy="72008"/>
</p:viewPr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presProps" Target="presProps.xml" /><Relationship Id="rId19" Type="http://schemas.openxmlformats.org/officeDocument/2006/relationships/tableStyles" Target="tableStyles.xml" /><Relationship Id="rId20" Type="http://schemas.openxmlformats.org/officeDocument/2006/relationships/viewProps" Target="viewProps.xml" /></Relationships>
</file>

<file path=ppt/diagrams/_rels/data1.xml.rels><?xml version="1.0" encoding="UTF-8" standalone="yes"?><Relationships xmlns="http://schemas.openxmlformats.org/package/2006/relationships"><Relationship Id="rId1" Type="http://schemas.microsoft.com/office/2007/relationships/diagramDrawing" Target="../diagrams/drawing1.xml" /></Relationships>
</file>

<file path=ppt/diagrams/_rels/drawing1.xml.rels><?xml version="1.0" encoding="UTF-8" standalone="yes"?><Relationships xmlns="http://schemas.openxmlformats.org/package/2006/relationships"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 xmlns:r="http://schemas.openxmlformats.org/officeDocument/2006/relationships">
  <dgm:ptLst>
    <dgm:pt modelId="{B2A68048-B493-496F-AEA6-3A6ED9E5B7A0}" type="doc">
      <dgm:prSet loTypeId="urn:microsoft.com/office/officeart/2005/8/layout/default#1" loCatId="list" qsTypeId="urn:microsoft.com/office/officeart/2005/8/quickstyle/simple1" qsCatId="simple" csTypeId="urn:microsoft.com/office/officeart/2005/8/colors/accent1_2" csCatId="accent1" phldr="1"/>
      <dgm:spPr bwMode="auto"/>
      <dgm:t>
        <a:bodyPr/>
        <a:lstStyle/>
        <a:p>
          <a:pPr>
            <a:defRPr/>
          </a:pPr>
          <a:endParaRPr lang="ru-RU"/>
        </a:p>
      </dgm:t>
    </dgm:pt>
    <dgm:pt modelId="{806BA4ED-F9B5-4C1B-913A-053A12C48FDC}">
      <dgm:prSet phldrT="[Текст]" custT="1"/>
      <dgm:spPr bwMode="auto"/>
      <dgm:t>
        <a:bodyPr/>
        <a:lstStyle/>
        <a:p>
          <a:pPr>
            <a:defRPr/>
          </a:pPr>
          <a:r>
            <a:rPr lang="ru-RU" sz="1600" b="1"/>
            <a:t>«кто где живёт?»</a:t>
          </a:r>
          <a:endParaRPr lang="ru-RU" sz="1600" b="1"/>
        </a:p>
        <a:p>
          <a:pPr>
            <a:defRPr/>
          </a:pPr>
          <a:r>
            <a:rPr lang="ru-RU" sz="1600" b="1"/>
            <a:t>3 стр.</a:t>
          </a:r>
          <a:endParaRPr/>
        </a:p>
      </dgm:t>
    </dgm:pt>
    <dgm:pt modelId="{DB04C10D-C199-44AC-A150-C5D393DB476C}" type="parTrans" cxnId="{B0A1F87E-C467-4362-AB1C-EBEAFA902CB8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B7CD899D-EF9A-466E-844F-D683EA437960}" type="sibTrans" cxnId="{B0A1F87E-C467-4362-AB1C-EBEAFA902CB8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9882862F-63F5-4C1A-AE0D-9BA94BD38D3A}">
      <dgm:prSet phldrT="[Текст]" custT="1"/>
      <dgm:spPr bwMode="auto"/>
      <dgm:t>
        <a:bodyPr anchor="ctr"/>
        <a:lstStyle/>
        <a:p>
          <a:pPr>
            <a:defRPr/>
          </a:pPr>
          <a:r>
            <a:rPr lang="ru-RU" sz="1600" b="1"/>
            <a:t>Загадки о животных</a:t>
          </a:r>
          <a:endParaRPr lang="ru-RU" sz="1600" b="1"/>
        </a:p>
      </dgm:t>
    </dgm:pt>
    <dgm:pt modelId="{A24A195B-7726-4275-860E-B697857FCA75}" type="parTrans" cxnId="{08522433-906A-4A6E-BEE6-2361412C8924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A02DC82D-8BCA-4377-A100-72309E577F17}" type="sibTrans" cxnId="{08522433-906A-4A6E-BEE6-2361412C8924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7D2D309E-B331-4675-B26B-23B9FBC127E1}">
      <dgm:prSet phldrT="[Текст]" custT="1"/>
      <dgm:spPr bwMode="auto"/>
      <dgm:t>
        <a:bodyPr anchor="ctr"/>
        <a:lstStyle/>
        <a:p>
          <a:pPr>
            <a:defRPr/>
          </a:pPr>
          <a:r>
            <a:rPr lang="ru-RU" sz="1600" b="1"/>
            <a:t>4-8</a:t>
          </a:r>
          <a:r>
            <a:rPr lang="ru-RU" sz="1600" b="1"/>
            <a:t> </a:t>
          </a:r>
          <a:r>
            <a:rPr lang="ru-RU" sz="1600" b="1"/>
            <a:t>страница</a:t>
          </a:r>
          <a:endParaRPr lang="ru-RU" sz="1600" b="1"/>
        </a:p>
      </dgm:t>
    </dgm:pt>
    <dgm:pt modelId="{8608EE66-D4C6-4291-BB5E-9FD9E23B3149}" type="parTrans" cxnId="{B503A410-212F-4273-AD36-2F0A3F4DAC40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91195B25-8B0E-493B-A27F-E898F0476D27}" type="sibTrans" cxnId="{B503A410-212F-4273-AD36-2F0A3F4DAC40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AA597948-001B-4B2E-A7C9-8D04833AE926}">
      <dgm:prSet phldrT="[Текст]" custT="1"/>
      <dgm:spPr bwMode="auto"/>
      <dgm:t>
        <a:bodyPr/>
        <a:lstStyle/>
        <a:p>
          <a:pPr>
            <a:defRPr/>
          </a:pPr>
          <a:r>
            <a:rPr lang="ru-RU" sz="1600" b="1"/>
            <a:t>Кто первый увидел теремок</a:t>
          </a:r>
          <a:r>
            <a:rPr lang="ru-RU" sz="1100"/>
            <a:t>?</a:t>
          </a:r>
          <a:endParaRPr lang="ru-RU" sz="1100"/>
        </a:p>
        <a:p>
          <a:pPr>
            <a:defRPr/>
          </a:pPr>
          <a:r>
            <a:rPr lang="ru-RU" sz="1600" b="1"/>
            <a:t>10 стр.</a:t>
          </a:r>
          <a:endParaRPr/>
        </a:p>
      </dgm:t>
    </dgm:pt>
    <dgm:pt modelId="{804C495C-EBB0-45B8-833A-561CE7EDDAA0}" type="parTrans" cxnId="{1B29C888-D842-4F5A-8E3E-43F781F52667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C61DAF05-E42C-446A-8523-596CF52678BE}" type="sibTrans" cxnId="{1B29C888-D842-4F5A-8E3E-43F781F52667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1CC3CE39-EA16-4884-A6D0-2E27D570F5F6}">
      <dgm:prSet phldrT="" custT="1"/>
      <dgm:spPr bwMode="auto"/>
      <dgm:t>
        <a:bodyPr anchor="ctr"/>
        <a:lstStyle/>
        <a:p>
          <a:pPr algn="ctr">
            <a:defRPr/>
          </a:pPr>
          <a:r>
            <a:rPr lang="ru-RU" sz="1600" b="1"/>
            <a:t>Кто сломал теремок?</a:t>
          </a:r>
          <a:endParaRPr lang="ru-RU" sz="1600" b="1"/>
        </a:p>
        <a:p>
          <a:pPr algn="ctr">
            <a:defRPr/>
          </a:pPr>
          <a:r>
            <a:rPr lang="ru-RU" sz="1600" b="1"/>
            <a:t>11 стр.</a:t>
          </a:r>
          <a:endParaRPr/>
        </a:p>
      </dgm:t>
    </dgm:pt>
    <dgm:pt modelId="{F19493DE-85D2-4C71-A439-6FF5A6BB2298}" type="parTrans" cxnId="{1E6DC8FE-AB6C-4E43-899C-E414181DCB4E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1B6C16B1-DBF2-49AF-B782-B93009D629FF}" type="sibTrans" cxnId="{1E6DC8FE-AB6C-4E43-899C-E414181DCB4E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F6DD0EB9-0196-4335-9A8B-3043BA2074F2}">
      <dgm:prSet phldrT=""/>
      <dgm:spPr bwMode="auto"/>
      <dgm:t>
        <a:bodyPr anchor="ctr"/>
        <a:lstStyle/>
        <a:p>
          <a:pPr algn="l">
            <a:defRPr/>
          </a:pPr>
          <a:endParaRPr lang="ru-RU" sz="900"/>
        </a:p>
      </dgm:t>
    </dgm:pt>
    <dgm:pt modelId="{16D29F50-43F7-469D-A572-8F5805A4EC05}" type="parTrans" cxnId="{0FD5CFCF-3FBA-4360-9923-B5D2E76DB230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8719E47E-DA25-4EC7-B59F-FC834175E746}" type="sibTrans" cxnId="{0FD5CFCF-3FBA-4360-9923-B5D2E76DB230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A3D784D7-65E2-4931-9678-DF20105E7D54}">
      <dgm:prSet phldrT="" custT="1"/>
      <dgm:spPr bwMode="auto"/>
      <dgm:t>
        <a:bodyPr/>
        <a:lstStyle/>
        <a:p>
          <a:pPr>
            <a:defRPr/>
          </a:pPr>
          <a:r>
            <a:rPr lang="ru-RU" sz="1600" b="1">
              <a:solidFill>
                <a:schemeClr val="tx2">
                  <a:lumMod val="75000"/>
                </a:schemeClr>
              </a:solidFill>
            </a:rPr>
            <a:t>Динамическая разминка</a:t>
          </a:r>
          <a:endParaRPr lang="ru-RU" sz="1600" b="1">
            <a:solidFill>
              <a:schemeClr val="tx2">
                <a:lumMod val="75000"/>
              </a:schemeClr>
            </a:solidFill>
          </a:endParaRPr>
        </a:p>
      </dgm:t>
    </dgm:pt>
    <dgm:pt modelId="{7C6FB80B-E27A-422B-B214-6496AF0F3548}" type="parTrans" cxnId="{9D252D7E-2B06-4BF3-B23A-841BC8326840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8DAF975F-61E0-41ED-A3D5-7D38B98488E1}" type="sibTrans" cxnId="{9D252D7E-2B06-4BF3-B23A-841BC8326840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E767E9A1-A8F8-47DD-9575-BE4CABDBC7FE}">
      <dgm:prSet phldrT="" custT="1"/>
      <dgm:spPr bwMode="auto"/>
      <dgm:t>
        <a:bodyPr/>
        <a:lstStyle/>
        <a:p>
          <a:pPr>
            <a:defRPr/>
          </a:pPr>
          <a:r>
            <a:rPr lang="ru-RU" sz="1600" b="1"/>
            <a:t>Построй теремок</a:t>
          </a:r>
          <a:r>
            <a:rPr lang="ru-RU" sz="2700"/>
            <a:t>.</a:t>
          </a:r>
          <a:endParaRPr lang="ru-RU" sz="2700"/>
        </a:p>
        <a:p>
          <a:pPr>
            <a:defRPr/>
          </a:pPr>
          <a:r>
            <a:rPr lang="ru-RU" sz="1600" b="1"/>
            <a:t>12 стр.</a:t>
          </a:r>
          <a:endParaRPr/>
        </a:p>
      </dgm:t>
    </dgm:pt>
    <dgm:pt modelId="{817E2995-77E6-4297-851F-C3F4176CEDCE}" type="parTrans" cxnId="{C5AF8F78-90CB-4EC1-818A-C0BA19C80D5C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0B4097A7-DF02-4B74-8DED-A6B219F3D973}" type="sibTrans" cxnId="{C5AF8F78-90CB-4EC1-818A-C0BA19C80D5C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431897DA-F5C9-484A-96A9-CEFC8BC8EFDF}">
      <dgm:prSet phldrT="" custT="1"/>
      <dgm:spPr bwMode="auto"/>
      <dgm:t>
        <a:bodyPr/>
        <a:lstStyle/>
        <a:p>
          <a:pPr>
            <a:defRPr/>
          </a:pPr>
          <a:r>
            <a:rPr lang="ru-RU" sz="1600" b="1"/>
            <a:t>Сосчитай животных</a:t>
          </a:r>
          <a:r>
            <a:rPr lang="ru-RU" sz="2700"/>
            <a:t>.</a:t>
          </a:r>
          <a:endParaRPr lang="ru-RU" sz="2700"/>
        </a:p>
        <a:p>
          <a:pPr>
            <a:defRPr/>
          </a:pPr>
          <a:r>
            <a:rPr lang="ru-RU" sz="1600" b="1"/>
            <a:t>13 стр</a:t>
          </a:r>
          <a:r>
            <a:rPr lang="ru-RU" sz="2700"/>
            <a:t>.</a:t>
          </a:r>
          <a:endParaRPr/>
        </a:p>
      </dgm:t>
    </dgm:pt>
    <dgm:pt modelId="{03ADF1BF-507F-4F48-B12A-92B8437B78D5}" type="parTrans" cxnId="{98508160-6BC8-4F76-9F85-281B18D1052C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7A60C59C-6A9F-429D-9DDE-A9ABE48B2BFB}" type="sibTrans" cxnId="{98508160-6BC8-4F76-9F85-281B18D1052C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CF5FC148-C325-4520-84E8-0930C812D2E1}" type="pres">
      <dgm:prSet presAssocID="{B2A68048-B493-496F-AEA6-3A6ED9E5B7A0}" presName="diagram" presStyleCnt="0">
        <dgm:presLayoutVars>
          <dgm:dir val="norm"/>
          <dgm:resizeHandles val="exact"/>
        </dgm:presLayoutVars>
      </dgm:prSet>
      <dgm:spPr bwMode="auto"/>
    </dgm:pt>
    <dgm:pt modelId="{AFD78733-07FC-4D38-AC3C-77EE4D54F987}" type="pres">
      <dgm:prSet presAssocID="{806BA4ED-F9B5-4C1B-913A-053A12C48FDC}" presName="node" presStyleLbl="node1" presStyleIdx="0" presStyleCnt="7">
        <dgm:presLayoutVars>
          <dgm:bulletEnabled val="1"/>
        </dgm:presLayoutVars>
      </dgm:prSet>
      <dgm:spPr bwMode="auto"/>
    </dgm:pt>
    <dgm:pt modelId="{BF00A971-B133-41FE-9053-F40B5C4B412E}" type="pres">
      <dgm:prSet presAssocID="{B7CD899D-EF9A-466E-844F-D683EA437960}" presName="sibTrans" presStyleCnt="0"/>
      <dgm:spPr bwMode="auto"/>
    </dgm:pt>
    <dgm:pt modelId="{78A270A8-7D3C-429D-885B-056FF3AB6BB7}" type="pres">
      <dgm:prSet presAssocID="{9882862F-63F5-4C1A-AE0D-9BA94BD38D3A}" presName="node" presStyleLbl="node1" presStyleIdx="1" presStyleCnt="7">
        <dgm:presLayoutVars>
          <dgm:bulletEnabled val="1"/>
        </dgm:presLayoutVars>
      </dgm:prSet>
      <dgm:spPr bwMode="auto"/>
    </dgm:pt>
    <dgm:pt modelId="{DA49ABE0-A7B0-4151-A106-B420F7928895}" type="pres">
      <dgm:prSet presAssocID="{A02DC82D-8BCA-4377-A100-72309E577F17}" presName="sibTrans" presStyleCnt="0"/>
      <dgm:spPr bwMode="auto"/>
    </dgm:pt>
    <dgm:pt modelId="{AF3A2062-7794-4D6A-A3F8-F4752A234370}" type="pres">
      <dgm:prSet presAssocID="{AA597948-001B-4B2E-A7C9-8D04833AE926}" presName="node" presStyleLbl="node1" presStyleIdx="2" presStyleCnt="7">
        <dgm:presLayoutVars>
          <dgm:bulletEnabled val="1"/>
        </dgm:presLayoutVars>
      </dgm:prSet>
      <dgm:spPr bwMode="auto"/>
    </dgm:pt>
    <dgm:pt modelId="{261D37EF-2484-418C-9216-0AD7D9CD5434}" type="pres">
      <dgm:prSet presAssocID="{C61DAF05-E42C-446A-8523-596CF52678BE}" presName="sibTrans" presStyleCnt="0"/>
      <dgm:spPr bwMode="auto"/>
    </dgm:pt>
    <dgm:pt modelId="{40F9BC9B-F282-4A59-8C3F-B7C73EDD1E26}" type="pres">
      <dgm:prSet presAssocID="{1CC3CE39-EA16-4884-A6D0-2E27D570F5F6}" presName="node" presStyleLbl="node1" presStyleIdx="3" presStyleCnt="7">
        <dgm:presLayoutVars>
          <dgm:bulletEnabled val="1"/>
        </dgm:presLayoutVars>
      </dgm:prSet>
      <dgm:spPr bwMode="auto"/>
    </dgm:pt>
    <dgm:pt modelId="{31A6A438-5CB5-4D68-AC33-184B824BB94A}" type="pres">
      <dgm:prSet presAssocID="{1B6C16B1-DBF2-49AF-B782-B93009D629FF}" presName="sibTrans" presStyleCnt="0"/>
      <dgm:spPr bwMode="auto"/>
    </dgm:pt>
    <dgm:pt modelId="{55C03E6F-AAF2-4880-A361-9B9EFC85747C}" type="pres">
      <dgm:prSet presAssocID="{A3D784D7-65E2-4931-9678-DF20105E7D54}" presName="node" presStyleLbl="node1" presStyleIdx="4" presStyleCnt="7">
        <dgm:presLayoutVars>
          <dgm:bulletEnabled val="1"/>
        </dgm:presLayoutVars>
      </dgm:prSet>
      <dgm:spPr bwMode="auto"/>
    </dgm:pt>
    <dgm:pt modelId="{22903626-9C62-4B0B-A8B4-C059EF72BA61}" type="pres">
      <dgm:prSet presAssocID="{8DAF975F-61E0-41ED-A3D5-7D38B98488E1}" presName="sibTrans" presStyleCnt="0"/>
      <dgm:spPr bwMode="auto"/>
    </dgm:pt>
    <dgm:pt modelId="{4A113164-B0DD-4C47-812A-28058E198E1E}" type="pres">
      <dgm:prSet presAssocID="{E767E9A1-A8F8-47DD-9575-BE4CABDBC7FE}" presName="node" presStyleLbl="node1" presStyleIdx="5" presStyleCnt="7">
        <dgm:presLayoutVars>
          <dgm:bulletEnabled val="1"/>
        </dgm:presLayoutVars>
      </dgm:prSet>
      <dgm:spPr bwMode="auto"/>
    </dgm:pt>
    <dgm:pt modelId="{A90C526C-7941-435B-A110-533FE4E7D214}" type="pres">
      <dgm:prSet presAssocID="{0B4097A7-DF02-4B74-8DED-A6B219F3D973}" presName="sibTrans" presStyleCnt="0"/>
      <dgm:spPr bwMode="auto"/>
    </dgm:pt>
    <dgm:pt modelId="{C595DE57-45A0-4338-B74B-5F3090D91509}" type="pres">
      <dgm:prSet presAssocID="{431897DA-F5C9-484A-96A9-CEFC8BC8EFDF}" presName="node" presStyleLbl="node1" presStyleIdx="6" presStyleCnt="7">
        <dgm:presLayoutVars>
          <dgm:bulletEnabled val="1"/>
        </dgm:presLayoutVars>
      </dgm:prSet>
      <dgm:spPr bwMode="auto"/>
    </dgm:pt>
  </dgm:ptLst>
  <dgm:cxnLst>
    <dgm:cxn modelId="{E36FD60F-5ECB-4E23-BE99-2758CE2E4E96}" type="presOf" srcId="{B2A68048-B493-496F-AEA6-3A6ED9E5B7A0}" destId="{CF5FC148-C325-4520-84E8-0930C812D2E1}" srcOrd="0" destOrd="0" presId="urn:microsoft.com/office/officeart/2005/8/layout/default#1"/>
    <dgm:cxn modelId="{B503A410-212F-4273-AD36-2F0A3F4DAC40}" srcId="{9882862F-63F5-4C1A-AE0D-9BA94BD38D3A}" destId="{7D2D309E-B331-4675-B26B-23B9FBC127E1}" srcOrd="0" destOrd="0" parTransId="{8608EE66-D4C6-4291-BB5E-9FD9E23B3149}" sibTransId="{91195B25-8B0E-493B-A27F-E898F0476D27}"/>
    <dgm:cxn modelId="{9ADF4829-A784-4E1C-BDB3-DA37B50EFCAE}" type="presOf" srcId="{A3D784D7-65E2-4931-9678-DF20105E7D54}" destId="{55C03E6F-AAF2-4880-A361-9B9EFC85747C}" srcOrd="0" destOrd="0" presId="urn:microsoft.com/office/officeart/2005/8/layout/default#1"/>
    <dgm:cxn modelId="{08522433-906A-4A6E-BEE6-2361412C8924}" srcId="{B2A68048-B493-496F-AEA6-3A6ED9E5B7A0}" destId="{9882862F-63F5-4C1A-AE0D-9BA94BD38D3A}" srcOrd="1" destOrd="0" parTransId="{A24A195B-7726-4275-860E-B697857FCA75}" sibTransId="{A02DC82D-8BCA-4377-A100-72309E577F17}"/>
    <dgm:cxn modelId="{98508160-6BC8-4F76-9F85-281B18D1052C}" srcId="{B2A68048-B493-496F-AEA6-3A6ED9E5B7A0}" destId="{431897DA-F5C9-484A-96A9-CEFC8BC8EFDF}" srcOrd="6" destOrd="0" parTransId="{03ADF1BF-507F-4F48-B12A-92B8437B78D5}" sibTransId="{7A60C59C-6A9F-429D-9DDE-A9ABE48B2BFB}"/>
    <dgm:cxn modelId="{9F6DF14E-8F67-49B9-BD8A-5FDFC252C764}" type="presOf" srcId="{AA597948-001B-4B2E-A7C9-8D04833AE926}" destId="{AF3A2062-7794-4D6A-A3F8-F4752A234370}" srcOrd="0" destOrd="0" presId="urn:microsoft.com/office/officeart/2005/8/layout/default#1"/>
    <dgm:cxn modelId="{65AE5276-422B-4156-8C8C-6AFC394AE39B}" type="presOf" srcId="{806BA4ED-F9B5-4C1B-913A-053A12C48FDC}" destId="{AFD78733-07FC-4D38-AC3C-77EE4D54F987}" srcOrd="0" destOrd="0" presId="urn:microsoft.com/office/officeart/2005/8/layout/default#1"/>
    <dgm:cxn modelId="{C5AF8F78-90CB-4EC1-818A-C0BA19C80D5C}" srcId="{B2A68048-B493-496F-AEA6-3A6ED9E5B7A0}" destId="{E767E9A1-A8F8-47DD-9575-BE4CABDBC7FE}" srcOrd="5" destOrd="0" parTransId="{817E2995-77E6-4297-851F-C3F4176CEDCE}" sibTransId="{0B4097A7-DF02-4B74-8DED-A6B219F3D973}"/>
    <dgm:cxn modelId="{ED7CD458-75FA-4FB1-8152-3F2FAE90F9E6}" type="presOf" srcId="{431897DA-F5C9-484A-96A9-CEFC8BC8EFDF}" destId="{C595DE57-45A0-4338-B74B-5F3090D91509}" srcOrd="0" destOrd="0" presId="urn:microsoft.com/office/officeart/2005/8/layout/default#1"/>
    <dgm:cxn modelId="{9D252D7E-2B06-4BF3-B23A-841BC8326840}" srcId="{B2A68048-B493-496F-AEA6-3A6ED9E5B7A0}" destId="{A3D784D7-65E2-4931-9678-DF20105E7D54}" srcOrd="4" destOrd="0" parTransId="{7C6FB80B-E27A-422B-B214-6496AF0F3548}" sibTransId="{8DAF975F-61E0-41ED-A3D5-7D38B98488E1}"/>
    <dgm:cxn modelId="{B0A1F87E-C467-4362-AB1C-EBEAFA902CB8}" srcId="{B2A68048-B493-496F-AEA6-3A6ED9E5B7A0}" destId="{806BA4ED-F9B5-4C1B-913A-053A12C48FDC}" srcOrd="0" destOrd="0" parTransId="{DB04C10D-C199-44AC-A150-C5D393DB476C}" sibTransId="{B7CD899D-EF9A-466E-844F-D683EA437960}"/>
    <dgm:cxn modelId="{D0102A7F-D7FD-40E4-AF00-88837DA5E676}" type="presOf" srcId="{E767E9A1-A8F8-47DD-9575-BE4CABDBC7FE}" destId="{4A113164-B0DD-4C47-812A-28058E198E1E}" srcOrd="0" destOrd="0" presId="urn:microsoft.com/office/officeart/2005/8/layout/default#1"/>
    <dgm:cxn modelId="{1B29C888-D842-4F5A-8E3E-43F781F52667}" srcId="{B2A68048-B493-496F-AEA6-3A6ED9E5B7A0}" destId="{AA597948-001B-4B2E-A7C9-8D04833AE926}" srcOrd="2" destOrd="0" parTransId="{804C495C-EBB0-45B8-833A-561CE7EDDAA0}" sibTransId="{C61DAF05-E42C-446A-8523-596CF52678BE}"/>
    <dgm:cxn modelId="{573E0A93-E2FD-408A-A5E4-26AE4CEACFE1}" type="presOf" srcId="{9882862F-63F5-4C1A-AE0D-9BA94BD38D3A}" destId="{78A270A8-7D3C-429D-885B-056FF3AB6BB7}" srcOrd="0" destOrd="0" presId="urn:microsoft.com/office/officeart/2005/8/layout/default#1"/>
    <dgm:cxn modelId="{38FBE499-42C7-4D0E-A17C-DDF29654A5AE}" type="presOf" srcId="{7D2D309E-B331-4675-B26B-23B9FBC127E1}" destId="{78A270A8-7D3C-429D-885B-056FF3AB6BB7}" srcOrd="0" destOrd="1" presId="urn:microsoft.com/office/officeart/2005/8/layout/default#1"/>
    <dgm:cxn modelId="{FD3E749B-0A7B-4B5B-A37E-997FE8D6FE24}" type="presOf" srcId="{1CC3CE39-EA16-4884-A6D0-2E27D570F5F6}" destId="{40F9BC9B-F282-4A59-8C3F-B7C73EDD1E26}" srcOrd="0" destOrd="0" presId="urn:microsoft.com/office/officeart/2005/8/layout/default#1"/>
    <dgm:cxn modelId="{0FD5CFCF-3FBA-4360-9923-B5D2E76DB230}" srcId="{1CC3CE39-EA16-4884-A6D0-2E27D570F5F6}" destId="{F6DD0EB9-0196-4335-9A8B-3043BA2074F2}" srcOrd="0" destOrd="0" parTransId="{16D29F50-43F7-469D-A572-8F5805A4EC05}" sibTransId="{8719E47E-DA25-4EC7-B59F-FC834175E746}"/>
    <dgm:cxn modelId="{D88FEAEF-F744-4DAD-BE76-4B1A6DEEA28D}" type="presOf" srcId="{F6DD0EB9-0196-4335-9A8B-3043BA2074F2}" destId="{40F9BC9B-F282-4A59-8C3F-B7C73EDD1E26}" srcOrd="0" destOrd="1" presId="urn:microsoft.com/office/officeart/2005/8/layout/default#1"/>
    <dgm:cxn modelId="{1E6DC8FE-AB6C-4E43-899C-E414181DCB4E}" srcId="{B2A68048-B493-496F-AEA6-3A6ED9E5B7A0}" destId="{1CC3CE39-EA16-4884-A6D0-2E27D570F5F6}" srcOrd="3" destOrd="0" parTransId="{F19493DE-85D2-4C71-A439-6FF5A6BB2298}" sibTransId="{1B6C16B1-DBF2-49AF-B782-B93009D629FF}"/>
    <dgm:cxn modelId="{DC06EC5E-815B-42A9-A265-F2333D8E7B3F}" type="presParOf" srcId="{CF5FC148-C325-4520-84E8-0930C812D2E1}" destId="{AFD78733-07FC-4D38-AC3C-77EE4D54F987}" srcOrd="0" destOrd="0" presId="urn:microsoft.com/office/officeart/2005/8/layout/default#1"/>
    <dgm:cxn modelId="{DDE94BE6-4280-40F5-908C-72EA0FFB0518}" type="presParOf" srcId="{CF5FC148-C325-4520-84E8-0930C812D2E1}" destId="{BF00A971-B133-41FE-9053-F40B5C4B412E}" srcOrd="1" destOrd="0" presId="urn:microsoft.com/office/officeart/2005/8/layout/default#1"/>
    <dgm:cxn modelId="{AC62A584-3210-4B19-B4FF-CDAC9DDCEE5A}" type="presParOf" srcId="{CF5FC148-C325-4520-84E8-0930C812D2E1}" destId="{78A270A8-7D3C-429D-885B-056FF3AB6BB7}" srcOrd="2" destOrd="0" presId="urn:microsoft.com/office/officeart/2005/8/layout/default#1"/>
    <dgm:cxn modelId="{ACF73221-AB72-425C-9B99-3BC732421B14}" type="presParOf" srcId="{CF5FC148-C325-4520-84E8-0930C812D2E1}" destId="{DA49ABE0-A7B0-4151-A106-B420F7928895}" srcOrd="3" destOrd="0" presId="urn:microsoft.com/office/officeart/2005/8/layout/default#1"/>
    <dgm:cxn modelId="{5CA573C1-1B45-44A0-88A8-25CF05DBD6D4}" type="presParOf" srcId="{CF5FC148-C325-4520-84E8-0930C812D2E1}" destId="{AF3A2062-7794-4D6A-A3F8-F4752A234370}" srcOrd="4" destOrd="0" presId="urn:microsoft.com/office/officeart/2005/8/layout/default#1"/>
    <dgm:cxn modelId="{A196432D-5B41-45DD-8062-E98804C4860D}" type="presParOf" srcId="{CF5FC148-C325-4520-84E8-0930C812D2E1}" destId="{261D37EF-2484-418C-9216-0AD7D9CD5434}" srcOrd="5" destOrd="0" presId="urn:microsoft.com/office/officeart/2005/8/layout/default#1"/>
    <dgm:cxn modelId="{69216B69-C1B9-430E-8976-2BC75D389BDF}" type="presParOf" srcId="{CF5FC148-C325-4520-84E8-0930C812D2E1}" destId="{40F9BC9B-F282-4A59-8C3F-B7C73EDD1E26}" srcOrd="6" destOrd="0" presId="urn:microsoft.com/office/officeart/2005/8/layout/default#1"/>
    <dgm:cxn modelId="{F7E85F0E-41DD-4066-8909-1BA34EC8D647}" type="presParOf" srcId="{CF5FC148-C325-4520-84E8-0930C812D2E1}" destId="{31A6A438-5CB5-4D68-AC33-184B824BB94A}" srcOrd="7" destOrd="0" presId="urn:microsoft.com/office/officeart/2005/8/layout/default#1"/>
    <dgm:cxn modelId="{EC3EC3F2-189F-44F8-97FB-582A164681F2}" type="presParOf" srcId="{CF5FC148-C325-4520-84E8-0930C812D2E1}" destId="{55C03E6F-AAF2-4880-A361-9B9EFC85747C}" srcOrd="8" destOrd="0" presId="urn:microsoft.com/office/officeart/2005/8/layout/default#1"/>
    <dgm:cxn modelId="{D04B072A-7823-4F8E-8991-DB2935301A65}" type="presParOf" srcId="{CF5FC148-C325-4520-84E8-0930C812D2E1}" destId="{22903626-9C62-4B0B-A8B4-C059EF72BA61}" srcOrd="9" destOrd="0" presId="urn:microsoft.com/office/officeart/2005/8/layout/default#1"/>
    <dgm:cxn modelId="{E4DAFDFF-3548-4EFB-8624-9C462CA39B5F}" type="presParOf" srcId="{CF5FC148-C325-4520-84E8-0930C812D2E1}" destId="{4A113164-B0DD-4C47-812A-28058E198E1E}" srcOrd="10" destOrd="0" presId="urn:microsoft.com/office/officeart/2005/8/layout/default#1"/>
    <dgm:cxn modelId="{3AB1EBDC-5469-4563-9E62-40941EB07775}" type="presParOf" srcId="{CF5FC148-C325-4520-84E8-0930C812D2E1}" destId="{A90C526C-7941-435B-A110-533FE4E7D214}" srcOrd="11" destOrd="0" presId="urn:microsoft.com/office/officeart/2005/8/layout/default#1"/>
    <dgm:cxn modelId="{4E63D430-DCE6-4892-B1CC-8DC80A96BBC0}" type="presParOf" srcId="{CF5FC148-C325-4520-84E8-0930C812D2E1}" destId="{C595DE57-45A0-4338-B74B-5F3090D91509}" srcOrd="12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1" minVer="http://schemas.openxmlformats.org/drawingml/2006/diagram"/>
    </a:ext>
  </dgm:extLst>
</dgm:dataModel>
</file>

<file path=ppt/diagrams/drawing1.xml><?xml version="1.0" encoding="utf-8"?>
<dsp:drawing xmlns:dsp="http://schemas.microsoft.com/office/drawing/2008/diagram" xmlns:dgm="http://schemas.openxmlformats.org/drawingml/2006/diagram" xmlns:a="http://schemas.openxmlformats.org/drawingml/2006/main" xmlns:r="http://schemas.openxmlformats.org/officeDocument/2006/relationships">
  <dsp:spTree>
    <dsp:nvGrpSpPr>
      <dsp:cNvPr id="285484053" name=""/>
      <dsp:cNvGrpSpPr/>
    </dsp:nvGrpSpPr>
    <dsp:grpSpPr bwMode="auto">
      <a:xfrm>
        <a:off x="0" y="0"/>
        <a:ext cx="6216352" cy="4408264"/>
        <a:chOff x="0" y="0"/>
        <a:chExt cx="6216352" cy="4408264"/>
      </a:xfrm>
    </dsp:grpSpPr>
    <dsp:sp modelId="{AFD78733-07FC-4D38-AC3C-77EE4D54F987}">
      <dsp:nvSpPr>
        <dsp:cNvPr id="0" name=""/>
        <dsp:cNvSpPr/>
      </dsp:nvSpPr>
      <dsp:spPr bwMode="auto">
        <a:xfrm>
          <a:off x="0" y="261522"/>
          <a:ext cx="1942610" cy="116556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ts val="0"/>
            </a:spcBef>
            <a:spcAft>
              <a:spcPts val="0"/>
            </a:spcAft>
            <a:buNone/>
            <a:defRPr/>
          </a:pPr>
          <a:r>
            <a:rPr lang="ru-RU" sz="1600" b="1"/>
            <a:t>«кто где живёт?»</a:t>
          </a:r>
          <a:endParaRPr lang="ru-RU" sz="1600" b="1"/>
        </a:p>
        <a:p>
          <a:pPr marL="0" lvl="0" indent="0" algn="ctr" defTabSz="711200">
            <a:lnSpc>
              <a:spcPct val="90000"/>
            </a:lnSpc>
            <a:spcBef>
              <a:spcPts val="0"/>
            </a:spcBef>
            <a:spcAft>
              <a:spcPts val="0"/>
            </a:spcAft>
            <a:buNone/>
            <a:defRPr/>
          </a:pPr>
          <a:r>
            <a:rPr lang="ru-RU" sz="1600" b="1"/>
            <a:t>3 стр.</a:t>
          </a:r>
          <a:endParaRPr/>
        </a:p>
      </dsp:txBody>
      <dsp:txXfrm>
        <a:off x="0" y="261522"/>
        <a:ext cx="1942610" cy="1165565"/>
      </dsp:txXfrm>
    </dsp:sp>
    <dsp:sp modelId="{78A270A8-7D3C-429D-885B-056FF3AB6BB7}">
      <dsp:nvSpPr>
        <dsp:cNvPr id="0" name=""/>
        <dsp:cNvSpPr/>
      </dsp:nvSpPr>
      <dsp:spPr bwMode="auto">
        <a:xfrm>
          <a:off x="2136871" y="261522"/>
          <a:ext cx="1942610" cy="116556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ts val="0"/>
            </a:spcBef>
            <a:spcAft>
              <a:spcPts val="0"/>
            </a:spcAft>
            <a:buNone/>
            <a:defRPr/>
          </a:pPr>
          <a:r>
            <a:rPr lang="ru-RU" sz="1600" b="1"/>
            <a:t>Загадки о животных</a:t>
          </a:r>
          <a:endParaRPr lang="ru-RU" sz="1600" b="1"/>
        </a:p>
        <a:p>
          <a:pPr marL="171450" lvl="1" indent="-171450" algn="l" defTabSz="711200">
            <a:lnSpc>
              <a:spcPct val="90000"/>
            </a:lnSpc>
            <a:spcBef>
              <a:spcPts val="0"/>
            </a:spcBef>
            <a:spcAft>
              <a:spcPts val="0"/>
            </a:spcAft>
            <a:buChar char="•"/>
            <a:defRPr/>
          </a:pPr>
          <a:r>
            <a:rPr lang="ru-RU" sz="1600" b="1"/>
            <a:t>4-8</a:t>
          </a:r>
          <a:r>
            <a:rPr lang="ru-RU" sz="1600" b="1"/>
            <a:t> </a:t>
          </a:r>
          <a:r>
            <a:rPr lang="ru-RU" sz="1600" b="1"/>
            <a:t>страница</a:t>
          </a:r>
          <a:endParaRPr lang="ru-RU" sz="1600" b="1"/>
        </a:p>
      </dsp:txBody>
      <dsp:txXfrm>
        <a:off x="2136871" y="261522"/>
        <a:ext cx="1942610" cy="1165565"/>
      </dsp:txXfrm>
    </dsp:sp>
    <dsp:sp modelId="{AF3A2062-7794-4D6A-A3F8-F4752A234370}">
      <dsp:nvSpPr>
        <dsp:cNvPr id="0" name=""/>
        <dsp:cNvSpPr/>
      </dsp:nvSpPr>
      <dsp:spPr bwMode="auto">
        <a:xfrm>
          <a:off x="4273742" y="261522"/>
          <a:ext cx="1942610" cy="116556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ts val="0"/>
            </a:spcBef>
            <a:spcAft>
              <a:spcPts val="0"/>
            </a:spcAft>
            <a:buNone/>
            <a:defRPr/>
          </a:pPr>
          <a:r>
            <a:rPr lang="ru-RU" sz="1600" b="1"/>
            <a:t>Кто первый увидел теремок</a:t>
          </a:r>
          <a:r>
            <a:rPr lang="ru-RU" sz="1100"/>
            <a:t>?</a:t>
          </a:r>
          <a:endParaRPr lang="ru-RU" sz="1100"/>
        </a:p>
        <a:p>
          <a:pPr marL="0" lvl="0" indent="0" algn="ctr" defTabSz="711200">
            <a:lnSpc>
              <a:spcPct val="90000"/>
            </a:lnSpc>
            <a:spcBef>
              <a:spcPts val="0"/>
            </a:spcBef>
            <a:spcAft>
              <a:spcPts val="0"/>
            </a:spcAft>
            <a:buNone/>
            <a:defRPr/>
          </a:pPr>
          <a:r>
            <a:rPr lang="ru-RU" sz="1600" b="1"/>
            <a:t>10 стр.</a:t>
          </a:r>
          <a:endParaRPr/>
        </a:p>
      </dsp:txBody>
      <dsp:txXfrm>
        <a:off x="4273742" y="261522"/>
        <a:ext cx="1942610" cy="1165565"/>
      </dsp:txXfrm>
    </dsp:sp>
    <dsp:sp modelId="{40F9BC9B-F282-4A59-8C3F-B7C73EDD1E26}">
      <dsp:nvSpPr>
        <dsp:cNvPr id="0" name=""/>
        <dsp:cNvSpPr/>
      </dsp:nvSpPr>
      <dsp:spPr bwMode="auto">
        <a:xfrm>
          <a:off x="0" y="1621349"/>
          <a:ext cx="1942610" cy="116556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ts val="0"/>
            </a:spcBef>
            <a:spcAft>
              <a:spcPts val="0"/>
            </a:spcAft>
            <a:buNone/>
            <a:defRPr/>
          </a:pPr>
          <a:r>
            <a:rPr lang="ru-RU" sz="1600" b="1"/>
            <a:t>Кто сломал теремок?</a:t>
          </a:r>
          <a:endParaRPr lang="ru-RU" sz="1600" b="1"/>
        </a:p>
        <a:p>
          <a:pPr marL="0" lvl="0" indent="0" algn="ctr" defTabSz="711200">
            <a:lnSpc>
              <a:spcPct val="90000"/>
            </a:lnSpc>
            <a:spcBef>
              <a:spcPts val="0"/>
            </a:spcBef>
            <a:spcAft>
              <a:spcPts val="0"/>
            </a:spcAft>
            <a:buNone/>
            <a:defRPr/>
          </a:pPr>
          <a:r>
            <a:rPr lang="ru-RU" sz="1600" b="1"/>
            <a:t>11 стр.</a:t>
          </a:r>
          <a:endParaRPr/>
        </a:p>
        <a:p>
          <a:pPr marL="57150" lvl="1" indent="-57150" algn="l" defTabSz="400050">
            <a:lnSpc>
              <a:spcPct val="90000"/>
            </a:lnSpc>
            <a:spcBef>
              <a:spcPts val="0"/>
            </a:spcBef>
            <a:spcAft>
              <a:spcPts val="0"/>
            </a:spcAft>
            <a:buChar char="•"/>
            <a:defRPr/>
          </a:pPr>
          <a:endParaRPr lang="ru-RU" sz="900"/>
        </a:p>
      </dsp:txBody>
      <dsp:txXfrm>
        <a:off x="0" y="1621349"/>
        <a:ext cx="1942610" cy="1165565"/>
      </dsp:txXfrm>
    </dsp:sp>
    <dsp:sp modelId="{55C03E6F-AAF2-4880-A361-9B9EFC85747C}">
      <dsp:nvSpPr>
        <dsp:cNvPr id="0" name=""/>
        <dsp:cNvSpPr/>
      </dsp:nvSpPr>
      <dsp:spPr bwMode="auto">
        <a:xfrm>
          <a:off x="2136871" y="1621349"/>
          <a:ext cx="1942610" cy="116556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ts val="0"/>
            </a:spcBef>
            <a:spcAft>
              <a:spcPts val="0"/>
            </a:spcAft>
            <a:buNone/>
            <a:defRPr/>
          </a:pPr>
          <a:r>
            <a:rPr lang="ru-RU" sz="1600" b="1">
              <a:solidFill>
                <a:schemeClr val="tx2">
                  <a:lumMod val="75000"/>
                </a:schemeClr>
              </a:solidFill>
            </a:rPr>
            <a:t>Динамическая разминка</a:t>
          </a:r>
          <a:endParaRPr lang="ru-RU" sz="1600" b="1">
            <a:solidFill>
              <a:schemeClr val="tx2">
                <a:lumMod val="75000"/>
              </a:schemeClr>
            </a:solidFill>
          </a:endParaRPr>
        </a:p>
      </dsp:txBody>
      <dsp:txXfrm>
        <a:off x="2136871" y="1621349"/>
        <a:ext cx="1942610" cy="1165565"/>
      </dsp:txXfrm>
    </dsp:sp>
    <dsp:sp modelId="{4A113164-B0DD-4C47-812A-28058E198E1E}">
      <dsp:nvSpPr>
        <dsp:cNvPr id="0" name=""/>
        <dsp:cNvSpPr/>
      </dsp:nvSpPr>
      <dsp:spPr bwMode="auto">
        <a:xfrm>
          <a:off x="4273742" y="1621349"/>
          <a:ext cx="1942610" cy="116556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ts val="0"/>
            </a:spcBef>
            <a:spcAft>
              <a:spcPts val="0"/>
            </a:spcAft>
            <a:buNone/>
            <a:defRPr/>
          </a:pPr>
          <a:r>
            <a:rPr lang="ru-RU" sz="1600" b="1"/>
            <a:t>Построй теремок</a:t>
          </a:r>
          <a:r>
            <a:rPr lang="ru-RU" sz="2700"/>
            <a:t>.</a:t>
          </a:r>
          <a:endParaRPr lang="ru-RU" sz="2700"/>
        </a:p>
        <a:p>
          <a:pPr marL="0" lvl="0" indent="0" algn="ctr" defTabSz="711200">
            <a:lnSpc>
              <a:spcPct val="90000"/>
            </a:lnSpc>
            <a:spcBef>
              <a:spcPts val="0"/>
            </a:spcBef>
            <a:spcAft>
              <a:spcPts val="0"/>
            </a:spcAft>
            <a:buNone/>
            <a:defRPr/>
          </a:pPr>
          <a:r>
            <a:rPr lang="ru-RU" sz="1600" b="1"/>
            <a:t>12 стр.</a:t>
          </a:r>
          <a:endParaRPr/>
        </a:p>
      </dsp:txBody>
      <dsp:txXfrm>
        <a:off x="4273742" y="1621349"/>
        <a:ext cx="1942610" cy="1165565"/>
      </dsp:txXfrm>
    </dsp:sp>
    <dsp:sp modelId="{C595DE57-45A0-4338-B74B-5F3090D91509}">
      <dsp:nvSpPr>
        <dsp:cNvPr id="0" name=""/>
        <dsp:cNvSpPr/>
      </dsp:nvSpPr>
      <dsp:spPr bwMode="auto">
        <a:xfrm>
          <a:off x="2136871" y="2981175"/>
          <a:ext cx="1942610" cy="116556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ts val="0"/>
            </a:spcBef>
            <a:spcAft>
              <a:spcPts val="0"/>
            </a:spcAft>
            <a:buNone/>
            <a:defRPr/>
          </a:pPr>
          <a:r>
            <a:rPr lang="ru-RU" sz="1600" b="1"/>
            <a:t>Сосчитай животных</a:t>
          </a:r>
          <a:r>
            <a:rPr lang="ru-RU" sz="2700"/>
            <a:t>.</a:t>
          </a:r>
          <a:endParaRPr lang="ru-RU" sz="2700"/>
        </a:p>
        <a:p>
          <a:pPr marL="0" lvl="0" indent="0" algn="ctr" defTabSz="711200">
            <a:lnSpc>
              <a:spcPct val="90000"/>
            </a:lnSpc>
            <a:spcBef>
              <a:spcPts val="0"/>
            </a:spcBef>
            <a:spcAft>
              <a:spcPts val="0"/>
            </a:spcAft>
            <a:buNone/>
            <a:defRPr/>
          </a:pPr>
          <a:r>
            <a:rPr lang="ru-RU" sz="1600" b="1"/>
            <a:t>13 стр</a:t>
          </a:r>
          <a:r>
            <a:rPr lang="ru-RU" sz="2700"/>
            <a:t>.</a:t>
          </a:r>
          <a:endParaRPr/>
        </a:p>
      </dsp:txBody>
      <dsp:txXfrm>
        <a:off x="2136871" y="2981175"/>
        <a:ext cx="1942610" cy="116556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xmlns:r="http://schemas.openxmlformats.org/officeDocument/2006/relationships" uniqueId="urn:microsoft.com/office/officeart/2005/8/layout/default#1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 val="norm"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r:blip="">
      <dgm:adjLst/>
    </dgm:shape>
    <dgm:presOf/>
    <dgm:constrLst>
      <dgm:constr type="w" for="ch" forName="node" refType="w"/>
      <dgm:constr type="h" for="ch" forName="node" refType="w" refFor="ch" refForName="node" fact="0.600000"/>
      <dgm:constr type="w" for="ch" forName="sibTrans" refType="w" refFor="ch" refForName="node" fact="0.100000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type="rect" r:blip="">
          <dgm:adjLst/>
        </dgm:shape>
        <dgm:presOf axis="desOrSelf" ptType="node"/>
        <dgm:constrLst>
          <dgm:constr type="lMarg" refType="primFontSz" fact="0.300000"/>
          <dgm:constr type="rMarg" refType="primFontSz" fact="0.300000"/>
          <dgm:constr type="tMarg" refType="primFontSz" fact="0.300000"/>
          <dgm:constr type="bMarg" refType="primFontSz" fact="0.300000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bgImgPlac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sibTrans2D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1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callout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asst0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fgAcc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conFgAcc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alignAcc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trAlignAcc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1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bgAcc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solidFgAcc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solidBgAcc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0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2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3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4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bgShp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dkBgShp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trBgShp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Shp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revTx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</dgm:styleDef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itle" userDrawn="1">
  <p:cSld name="Титульны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 bwMode="auto">
          <a:xfrm>
            <a:off x="685800" y="2130425"/>
            <a:ext cx="7772400" cy="1470025"/>
          </a:xfrm>
        </p:spPr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 bwMode="auto">
          <a:xfrm>
            <a:off x="1371600" y="3886200"/>
            <a:ext cx="6400800" cy="175259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>
              <a:defRPr/>
            </a:pPr>
            <a:r>
              <a:rPr lang="ru-RU"/>
              <a:t>Образец подзаголовка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7B09C816-9897-48A4-BC71-3516F7FB516C}" type="datetime1">
              <a:rPr lang="ru-RU"/>
              <a:t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http://www.o-detstve.ru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6B4C00D-08B4-486D-9563-AAA375A30B05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vertTx" userDrawn="1">
  <p:cSld name="Заголовок и вертикальный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8C34286D-551C-45CF-94B6-FA63B509AFC4}" type="datetime1">
              <a:rPr lang="ru-RU"/>
              <a:t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http://www.o-detstve.ru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6B4C00D-08B4-486D-9563-AAA375A30B05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vertTitleAndTx" userDrawn="1">
  <p:cSld name="Вертикальный заголовок и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 bwMode="auto">
          <a:xfrm>
            <a:off x="6629400" y="274638"/>
            <a:ext cx="2057400" cy="5851525"/>
          </a:xfrm>
        </p:spPr>
        <p:txBody>
          <a:bodyPr vert="eaVert"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>
          <a:xfrm>
            <a:off x="457200" y="274638"/>
            <a:ext cx="6019800" cy="5851525"/>
          </a:xfrm>
        </p:spPr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1A9FDBBA-8751-477F-B39A-65D2BB8B2D1E}" type="datetime1">
              <a:rPr lang="ru-RU"/>
              <a:t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http://www.o-detstve.ru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6B4C00D-08B4-486D-9563-AAA375A30B05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obj" userDrawn="1">
  <p:cSld name="Заголовок и объек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F92F81B6-1185-4F52-BAFE-0D64ADD6F9EB}" type="datetime1">
              <a:rPr lang="ru-RU"/>
              <a:t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http://www.o-detstve.ru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6B4C00D-08B4-486D-9563-AAA375A30B05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secHead" userDrawn="1">
  <p:cSld name="Заголовок раздел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5B329EFD-6E31-4D93-B938-05736C1FDA22}" type="datetime1">
              <a:rPr lang="ru-RU"/>
              <a:t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http://www.o-detstve.ru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6B4C00D-08B4-486D-9563-AAA375A30B05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woObj" userDrawn="1">
  <p:cSld name="Два объект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 bwMode="auto"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 bwMode="auto"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27516B85-2548-4E2A-9002-DB4EBB999E81}" type="datetime1">
              <a:rPr lang="ru-RU"/>
              <a:t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http://www.o-detstve.ru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6B4C00D-08B4-486D-9563-AAA375A30B05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woTxTwoObj" userDrawn="1">
  <p:cSld name="Сравнение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 bwMode="auto"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 bwMode="auto"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 bwMode="auto"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99C1F1F5-0DE5-428D-9B02-989377398F26}" type="datetime1">
              <a:rPr lang="ru-RU"/>
              <a:t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http://www.o-detstve.ru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6B4C00D-08B4-486D-9563-AAA375A30B05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itleOnly" userDrawn="1">
  <p:cSld name="Только заголовок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C4385858-2369-4B48-8C59-D2668653D836}" type="datetime1">
              <a:rPr lang="ru-RU"/>
              <a:t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http://www.o-detstve.ru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6B4C00D-08B4-486D-9563-AAA375A30B05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blank" userDrawn="1">
  <p:cSld name="Пусто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2A6B9760-DAAE-403B-B0FB-A52C2FC044F8}" type="datetime1">
              <a:rPr lang="ru-RU"/>
              <a:t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http://www.o-detstve.ru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6B4C00D-08B4-486D-9563-AAA375A30B05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objTx" userDrawn="1">
  <p:cSld name="Объект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ED6C141C-6AEA-41DA-8AC7-EAED42C5C564}" type="datetime1">
              <a:rPr lang="ru-RU"/>
              <a:t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http://www.o-detstve.ru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6B4C00D-08B4-486D-9563-AAA375A30B05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picTx" userDrawn="1">
  <p:cSld name="Рисунок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 bwMode="auto"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C67ACCEE-9866-41C5-A4C0-F8E55F6E45D4}" type="datetime1">
              <a:rPr lang="ru-RU"/>
              <a:t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http://www.o-detstve.ru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6B4C00D-08B4-486D-9563-AAA375A30B05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0">
  <p:cSld name="">
    <p:bg>
      <p:bgPr shadeToTitle="0">
        <a:blipFill>
          <a:blip r:embed="rId13">
            <a:lum/>
          </a:blip>
          <a:srcRect l="0" t="980" r="0" b="980"/>
          <a:stretch/>
        </a:blip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 bwMode="auto"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2F6E8EA-45AC-4250-9447-B1D2236FCFF8}" type="datetime1">
              <a:rPr lang="ru-RU"/>
              <a:t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http://www.o-detstve.ru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6B4C00D-08B4-486D-9563-AAA375A30B05}" type="slidenum">
              <a:rPr lang="ru-RU"/>
              <a:t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1" hdr="0" sldNum="0"/>
  <p:txStyles>
    <p:titleStyle>
      <a:lvl1pPr algn="ctr" defTabSz="914400"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>
        <a:spcBef>
          <a:spcPts val="0"/>
        </a:spcBef>
        <a:buFont typeface="Arial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>
        <a:spcBef>
          <a:spcPts val="0"/>
        </a:spcBef>
        <a:buFont typeface="Arial"/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spcBef>
          <a:spcPts val="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spcBef>
          <a:spcPts val="0"/>
        </a:spcBef>
        <a:buFont typeface="Arial"/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spcBef>
          <a:spcPts val="0"/>
        </a:spcBef>
        <a:buFont typeface="Arial"/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Relationship Id="rId3" Type="http://schemas.openxmlformats.org/officeDocument/2006/relationships/image" Target="../media/image19.png"/><Relationship Id="rId4" Type="http://schemas.openxmlformats.org/officeDocument/2006/relationships/image" Target="../media/image10.png"/><Relationship Id="rId5" Type="http://schemas.openxmlformats.org/officeDocument/2006/relationships/image" Target="../media/image20.png"/><Relationship Id="rId6" Type="http://schemas.openxmlformats.org/officeDocument/2006/relationships/image" Target="../media/image21.png"/><Relationship Id="rId7" Type="http://schemas.openxmlformats.org/officeDocument/2006/relationships/image" Target="../media/image4.png"/></Relationships>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Relationship Id="rId3" Type="http://schemas.openxmlformats.org/officeDocument/2006/relationships/image" Target="../media/image19.png"/><Relationship Id="rId4" Type="http://schemas.openxmlformats.org/officeDocument/2006/relationships/image" Target="../media/image10.png"/><Relationship Id="rId5" Type="http://schemas.openxmlformats.org/officeDocument/2006/relationships/image" Target="../media/image20.png"/><Relationship Id="rId6" Type="http://schemas.openxmlformats.org/officeDocument/2006/relationships/image" Target="../media/image21.png"/><Relationship Id="rId7" Type="http://schemas.openxmlformats.org/officeDocument/2006/relationships/image" Target="../media/image4.png"/></Relationships>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22.png"/><Relationship Id="rId4" Type="http://schemas.openxmlformats.org/officeDocument/2006/relationships/image" Target="../media/image4.png"/></Relationships>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png"/><Relationship Id="rId3" Type="http://schemas.openxmlformats.org/officeDocument/2006/relationships/image" Target="../media/image11.png"/><Relationship Id="rId4" Type="http://schemas.openxmlformats.org/officeDocument/2006/relationships/image" Target="../media/image24.png"/><Relationship Id="rId5" Type="http://schemas.openxmlformats.org/officeDocument/2006/relationships/image" Target="../media/image10.png"/><Relationship Id="rId6" Type="http://schemas.openxmlformats.org/officeDocument/2006/relationships/image" Target="../media/image25.png"/><Relationship Id="rId7" Type="http://schemas.openxmlformats.org/officeDocument/2006/relationships/image" Target="../media/image4.png"/></Relationships>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Relationship Id="rId3" Type="http://schemas.openxmlformats.org/officeDocument/2006/relationships/image" Target="../media/image26.png"/><Relationship Id="rId4" Type="http://schemas.openxmlformats.org/officeDocument/2006/relationships/image" Target="../media/image27.png"/><Relationship Id="rId5" Type="http://schemas.openxmlformats.org/officeDocument/2006/relationships/image" Target="../media/image2.png"/><Relationship Id="rId6" Type="http://schemas.openxmlformats.org/officeDocument/2006/relationships/image" Target="../media/image11.png"/><Relationship Id="rId7" Type="http://schemas.openxmlformats.org/officeDocument/2006/relationships/image" Target="../media/image28.png"/><Relationship Id="rId8" Type="http://schemas.openxmlformats.org/officeDocument/2006/relationships/image" Target="../media/image22.png"/><Relationship Id="rId9" Type="http://schemas.openxmlformats.org/officeDocument/2006/relationships/image" Target="../media/image4.png"/><Relationship Id="rId10" Type="http://schemas.openxmlformats.org/officeDocument/2006/relationships/slide" Target="slide9.xml"/></Relationships>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3" Type="http://schemas.openxmlformats.org/officeDocument/2006/relationships/diagramData" Target="../diagrams/data1.xml" /><Relationship Id="rId4" Type="http://schemas.microsoft.com/office/2007/relationships/diagramDrawing" Target="../diagrams/drawing1.xml" /><Relationship Id="rId5" Type="http://schemas.openxmlformats.org/officeDocument/2006/relationships/diagramColors" Target="../diagrams/colors1.xml" /><Relationship Id="rId6" Type="http://schemas.openxmlformats.org/officeDocument/2006/relationships/diagramLayout" Target="../diagrams/layout1.xml" /><Relationship Id="rId7" Type="http://schemas.openxmlformats.org/officeDocument/2006/relationships/diagramQuickStyle" Target="../diagrams/quickStyle1.xml" /><Relationship Id="rId8" Type="http://schemas.openxmlformats.org/officeDocument/2006/relationships/image" Target="../media/image4.png"/></Relationships>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Relationship Id="rId3" Type="http://schemas.openxmlformats.org/officeDocument/2006/relationships/image" Target="../media/image6.jpg"/><Relationship Id="rId4" Type="http://schemas.openxmlformats.org/officeDocument/2006/relationships/image" Target="../media/image7.jpg"/><Relationship Id="rId5" Type="http://schemas.openxmlformats.org/officeDocument/2006/relationships/image" Target="../media/image8.jpg"/><Relationship Id="rId6" Type="http://schemas.openxmlformats.org/officeDocument/2006/relationships/image" Target="../media/image2.png"/><Relationship Id="rId7" Type="http://schemas.openxmlformats.org/officeDocument/2006/relationships/image" Target="../media/image9.png"/><Relationship Id="rId8" Type="http://schemas.openxmlformats.org/officeDocument/2006/relationships/image" Target="../media/image4.png"/></Relationships>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6" Type="http://schemas.openxmlformats.org/officeDocument/2006/relationships/image" Target="../media/image14.png"/><Relationship Id="rId7" Type="http://schemas.openxmlformats.org/officeDocument/2006/relationships/image" Target="../media/image15.png"/></Relationships>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6" Type="http://schemas.openxmlformats.org/officeDocument/2006/relationships/image" Target="../media/image14.png"/><Relationship Id="rId7" Type="http://schemas.openxmlformats.org/officeDocument/2006/relationships/image" Target="../media/image4.png"/></Relationships>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6" Type="http://schemas.openxmlformats.org/officeDocument/2006/relationships/image" Target="../media/image14.png"/><Relationship Id="rId7" Type="http://schemas.openxmlformats.org/officeDocument/2006/relationships/image" Target="../media/image4.png"/></Relationships>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6" Type="http://schemas.openxmlformats.org/officeDocument/2006/relationships/image" Target="../media/image14.png"/><Relationship Id="rId7" Type="http://schemas.openxmlformats.org/officeDocument/2006/relationships/image" Target="../media/image4.png"/></Relationships>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6" Type="http://schemas.openxmlformats.org/officeDocument/2006/relationships/image" Target="../media/image14.png"/><Relationship Id="rId7" Type="http://schemas.openxmlformats.org/officeDocument/2006/relationships/image" Target="../media/image4.png"/></Relationships>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16.png"/><Relationship Id="rId4" Type="http://schemas.microsoft.com/office/2007/relationships/media" Target="../media/media1.mp3"/><Relationship Id="rId5" Type="http://schemas.openxmlformats.org/officeDocument/2006/relationships/audio" Target="../media/media1.mp3" /><Relationship Id="rId6" Type="http://schemas.openxmlformats.org/officeDocument/2006/relationships/image" Target="../media/image17.png"/><Relationship Id="rId7" Type="http://schemas.openxmlformats.org/officeDocument/2006/relationships/image" Target="../media/image1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 bwMode="auto">
          <a:xfrm>
            <a:off x="755576" y="116632"/>
            <a:ext cx="7772400" cy="1368152"/>
          </a:xfrm>
        </p:spPr>
        <p:txBody>
          <a:bodyPr>
            <a:normAutofit fontScale="90000"/>
          </a:bodyPr>
          <a:lstStyle/>
          <a:p>
            <a:pPr>
              <a:defRPr/>
            </a:pPr>
            <a:br>
              <a:rPr lang="ru-RU" sz="2400"/>
            </a:br>
            <a:br>
              <a:rPr lang="ru-RU" sz="6700">
                <a:solidFill>
                  <a:srgbClr val="002060"/>
                </a:solidFill>
              </a:rPr>
            </a:br>
            <a:r>
              <a:rPr lang="ru-RU" sz="2400">
                <a:solidFill>
                  <a:srgbClr val="002060"/>
                </a:solidFill>
              </a:rPr>
              <a:t>дидактическая игра</a:t>
            </a:r>
            <a:endParaRPr lang="ru-RU" sz="6700">
              <a:solidFill>
                <a:srgbClr val="00206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2987824" y="1125979"/>
            <a:ext cx="5983979" cy="4210581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 bwMode="auto">
          <a:xfrm>
            <a:off x="2555776" y="190611"/>
            <a:ext cx="404452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defRPr/>
            </a:pPr>
            <a:r>
              <a:rPr lang="ru-RU" sz="5400" b="1" cap="none" spc="0">
                <a:ln w="1905">
                  <a:solidFill>
                    <a:srgbClr val="FF0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 scaled="1"/>
                </a:gradFill>
              </a:rPr>
              <a:t>ТЕРЕМОК</a:t>
            </a:r>
            <a:endParaRPr/>
          </a:p>
        </p:txBody>
      </p:sp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 bwMode="auto">
          <a:xfrm>
            <a:off x="8028384" y="6525344"/>
            <a:ext cx="648072" cy="144016"/>
          </a:xfrm>
          <a:prstGeom prst="actionButtonForwardNex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http://www.o-detstve.ru</a:t>
            </a:r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 bwMode="auto">
          <a:xfrm>
            <a:off x="1403648" y="332656"/>
            <a:ext cx="6624736" cy="864096"/>
          </a:xfrm>
          <a:prstGeom prst="roundRect">
            <a:avLst>
              <a:gd name="adj" fmla="val 16667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>
                <a:solidFill>
                  <a:srgbClr val="002060"/>
                </a:solidFill>
              </a:rPr>
              <a:t>Кто первый увидел теремок?</a:t>
            </a:r>
            <a:endParaRPr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901120" y="3212976"/>
            <a:ext cx="1186220" cy="1128392"/>
          </a:xfrm>
          <a:prstGeom prst="rect">
            <a:avLst/>
          </a:prstGeom>
        </p:spPr>
      </p:pic>
      <p:sp>
        <p:nvSpPr>
          <p:cNvPr id="6" name="Овал 5"/>
          <p:cNvSpPr/>
          <p:nvPr/>
        </p:nvSpPr>
        <p:spPr bwMode="auto">
          <a:xfrm>
            <a:off x="4506063" y="2564904"/>
            <a:ext cx="440960" cy="43204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3980141" y="3585177"/>
            <a:ext cx="1021878" cy="1021878"/>
          </a:xfrm>
          <a:prstGeom prst="rect">
            <a:avLst/>
          </a:prstGeom>
        </p:spPr>
      </p:pic>
      <p:sp>
        <p:nvSpPr>
          <p:cNvPr id="8" name="Овал 7"/>
          <p:cNvSpPr/>
          <p:nvPr/>
        </p:nvSpPr>
        <p:spPr bwMode="auto">
          <a:xfrm>
            <a:off x="1362569" y="2564904"/>
            <a:ext cx="435014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6946247" y="3488212"/>
            <a:ext cx="2044930" cy="1143358"/>
          </a:xfrm>
          <a:prstGeom prst="rect">
            <a:avLst/>
          </a:prstGeom>
        </p:spPr>
      </p:pic>
      <p:sp>
        <p:nvSpPr>
          <p:cNvPr id="10" name="Овал 9"/>
          <p:cNvSpPr/>
          <p:nvPr/>
        </p:nvSpPr>
        <p:spPr bwMode="auto">
          <a:xfrm>
            <a:off x="7860946" y="2564904"/>
            <a:ext cx="432048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" name="Овал 10"/>
          <p:cNvSpPr/>
          <p:nvPr/>
        </p:nvSpPr>
        <p:spPr bwMode="auto">
          <a:xfrm>
            <a:off x="2627784" y="4653136"/>
            <a:ext cx="432048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2195736" y="5095303"/>
            <a:ext cx="1174452" cy="1497480"/>
          </a:xfrm>
          <a:prstGeom prst="rect">
            <a:avLst/>
          </a:prstGeom>
        </p:spPr>
      </p:pic>
      <p:sp>
        <p:nvSpPr>
          <p:cNvPr id="13" name="Овал 12"/>
          <p:cNvSpPr/>
          <p:nvPr/>
        </p:nvSpPr>
        <p:spPr bwMode="auto">
          <a:xfrm>
            <a:off x="5940152" y="4653136"/>
            <a:ext cx="432048" cy="44216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>
            <a:off x="5827216" y="5299058"/>
            <a:ext cx="1293723" cy="1293723"/>
          </a:xfrm>
          <a:prstGeom prst="rect">
            <a:avLst/>
          </a:prstGeom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7"/>
          <a:stretch/>
        </p:blipFill>
        <p:spPr bwMode="auto">
          <a:xfrm>
            <a:off x="8246423" y="6507058"/>
            <a:ext cx="669925" cy="17145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http://www.o-detstve.ru</a:t>
            </a:r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5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5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 bwMode="auto">
          <a:xfrm>
            <a:off x="1403648" y="332656"/>
            <a:ext cx="6624736" cy="864096"/>
          </a:xfrm>
          <a:prstGeom prst="roundRect">
            <a:avLst>
              <a:gd name="adj" fmla="val 16667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 b="1" cap="all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206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920467" y="3212976"/>
            <a:ext cx="1186220" cy="1128392"/>
          </a:xfrm>
          <a:prstGeom prst="rect">
            <a:avLst/>
          </a:prstGeom>
        </p:spPr>
      </p:pic>
      <p:sp>
        <p:nvSpPr>
          <p:cNvPr id="6" name="Овал 5"/>
          <p:cNvSpPr/>
          <p:nvPr/>
        </p:nvSpPr>
        <p:spPr bwMode="auto">
          <a:xfrm>
            <a:off x="4491080" y="2276872"/>
            <a:ext cx="440960" cy="43204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3980141" y="3319490"/>
            <a:ext cx="1021878" cy="1021878"/>
          </a:xfrm>
          <a:prstGeom prst="rect">
            <a:avLst/>
          </a:prstGeom>
        </p:spPr>
      </p:pic>
      <p:sp>
        <p:nvSpPr>
          <p:cNvPr id="8" name="Овал 7"/>
          <p:cNvSpPr/>
          <p:nvPr/>
        </p:nvSpPr>
        <p:spPr bwMode="auto">
          <a:xfrm>
            <a:off x="1328674" y="2276873"/>
            <a:ext cx="435014" cy="43204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6862252" y="3365737"/>
            <a:ext cx="2044930" cy="1143358"/>
          </a:xfrm>
          <a:prstGeom prst="rect">
            <a:avLst/>
          </a:prstGeom>
        </p:spPr>
      </p:pic>
      <p:sp>
        <p:nvSpPr>
          <p:cNvPr id="10" name="Овал 9"/>
          <p:cNvSpPr/>
          <p:nvPr/>
        </p:nvSpPr>
        <p:spPr bwMode="auto">
          <a:xfrm>
            <a:off x="7596336" y="2276873"/>
            <a:ext cx="432048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" name="Овал 10"/>
          <p:cNvSpPr/>
          <p:nvPr/>
        </p:nvSpPr>
        <p:spPr bwMode="auto">
          <a:xfrm>
            <a:off x="2627784" y="4653136"/>
            <a:ext cx="432048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2195736" y="5095303"/>
            <a:ext cx="1174452" cy="1497480"/>
          </a:xfrm>
          <a:prstGeom prst="rect">
            <a:avLst/>
          </a:prstGeom>
        </p:spPr>
      </p:pic>
      <p:sp>
        <p:nvSpPr>
          <p:cNvPr id="13" name="Овал 12"/>
          <p:cNvSpPr/>
          <p:nvPr/>
        </p:nvSpPr>
        <p:spPr bwMode="auto">
          <a:xfrm>
            <a:off x="5940152" y="4653136"/>
            <a:ext cx="432048" cy="44216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>
            <a:off x="5827216" y="5299058"/>
            <a:ext cx="1293723" cy="129372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 bwMode="auto">
          <a:xfrm>
            <a:off x="1907704" y="620688"/>
            <a:ext cx="5472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/>
              <a:t>Кто сломал теремок?</a:t>
            </a:r>
            <a:endParaRPr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7"/>
          <a:stretch/>
        </p:blipFill>
        <p:spPr bwMode="auto">
          <a:xfrm>
            <a:off x="8275299" y="6507058"/>
            <a:ext cx="669925" cy="17145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http://www.o-detstve.ru</a:t>
            </a:r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animClr clrSpc="rgb" dir="cw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5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5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 bwMode="auto">
          <a:xfrm>
            <a:off x="3934702" y="116632"/>
            <a:ext cx="517891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ru-RU" sz="2400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Давай построим животным теремок.</a:t>
            </a:r>
            <a:endParaRPr/>
          </a:p>
          <a:p>
            <a:pPr algn="ctr">
              <a:defRPr/>
            </a:pPr>
            <a:r>
              <a:rPr lang="ru-RU" sz="2400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 Какие фигуры нам понадобятся?</a:t>
            </a:r>
            <a:endParaRPr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1561981" y="764704"/>
            <a:ext cx="6242500" cy="4392488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 bwMode="auto">
          <a:xfrm>
            <a:off x="534825" y="4637586"/>
            <a:ext cx="1912016" cy="180261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" name="Равнобедренный треугольник 4"/>
          <p:cNvSpPr/>
          <p:nvPr/>
        </p:nvSpPr>
        <p:spPr bwMode="auto">
          <a:xfrm>
            <a:off x="6133980" y="4483092"/>
            <a:ext cx="2880320" cy="1971317"/>
          </a:xfrm>
          <a:prstGeom prst="triangle">
            <a:avLst>
              <a:gd name="adj" fmla="val 50000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" name="Овал 5"/>
          <p:cNvSpPr/>
          <p:nvPr/>
        </p:nvSpPr>
        <p:spPr bwMode="auto">
          <a:xfrm>
            <a:off x="2771800" y="5063838"/>
            <a:ext cx="1584175" cy="144016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/>
        </p:blipFill>
        <p:spPr bwMode="auto">
          <a:xfrm>
            <a:off x="107504" y="186300"/>
            <a:ext cx="2967608" cy="2845584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 bwMode="auto">
          <a:xfrm>
            <a:off x="4683231" y="5184558"/>
            <a:ext cx="839190" cy="1296144"/>
          </a:xfrm>
          <a:prstGeom prst="rect">
            <a:avLst/>
          </a:prstGeom>
          <a:solidFill>
            <a:srgbClr val="996633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/>
          <a:stretch/>
        </p:blipFill>
        <p:spPr bwMode="auto">
          <a:xfrm>
            <a:off x="8370617" y="6586052"/>
            <a:ext cx="669925" cy="17145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http://www.o-detstve.ru</a:t>
            </a:r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4011 0.01597 L 0.26511 0.01597 C 0.32118 0.01597 0.39011 -0.05301 0.39011 -0.10903 L 0.39011 -0.23403 " pathEditMode="relative" rAng="0" ptsTypes="FfFF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-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01 -0.19791 C 0.04375 -0.26898 0.04097 -0.34444 0.03351 -0.41551 C 0.03281 -0.43171 0.0309 -0.44722 0.02986 -0.46342 C 0.02951 -0.47939 0.03819 -0.50115 0.02882 -0.51111 C 0.02239 -0.51805 -0.01354 -0.50926 -0.02865 -0.5074 C -0.03733 -0.50393 -0.04636 -0.50439 -0.05521 -0.5037 C -0.06285 -0.49976 -0.07257 -0.49953 -0.08056 -0.49861 C -0.09705 -0.49444 -0.11389 -0.49236 -0.13056 -0.49097 C -0.14184 -0.4875 -0.15052 -0.48912 -0.16267 -0.48981 C -0.19983 -0.49514 -0.23507 -0.49351 -0.27309 -0.49351 " pathEditMode="relative" rAng="0" ptsTypes="fffffffffA"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486" y="-160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684 -0.10533 C 0.01597 -0.11088 0.01562 -0.11459 0.01354 -0.11898 C 0.01232 -0.12732 0.00955 -0.13334 0.00625 -0.13982 C 0.00521 -0.1456 0.0026 -0.14676 0.00052 -0.15232 C -0.00174 -0.15949 -0.00348 -0.16945 -0.0066 -0.1757 C -0.00782 -0.17801 -0.00955 -0.17963 -0.01059 -0.18195 C -0.01389 -0.1882 -0.01493 -0.19584 -0.01962 -0.20047 C -0.02327 -0.20996 -0.02674 -0.21875 -0.0316 -0.22755 C -0.03629 -0.24792 -0.04827 -0.26135 -0.05573 -0.2794 C -0.06007 -0.29005 -0.06945 -0.31435 -0.07587 -0.32107 C -0.08125 -0.3375 -0.09236 -0.34838 -0.09931 -0.36297 C -0.10365 -0.37246 -0.10747 -0.38148 -0.11216 -0.39028 C -0.11424 -0.39422 -0.11736 -0.39607 -0.11945 -0.4 C -0.12327 -0.40718 -0.12622 -0.41459 -0.13073 -0.42084 C -0.13212 -0.42871 -0.13646 -0.43148 -0.13941 -0.4382 C -0.14341 -0.44699 -0.14705 -0.45602 -0.1507 -0.46528 C -0.15313 -0.47894 -0.16111 -0.48727 -0.16615 -0.49861 C -0.16823 -0.50348 -0.16893 -0.50672 -0.1717 -0.51088 C -0.17483 -0.5206 -0.17969 -0.52894 -0.18368 -0.5382 C -0.18542 -0.54167 -0.18698 -0.5456 -0.18854 -0.54931 C -0.18924 -0.55023 -0.19028 -0.55278 -0.19028 -0.55255 C -0.19115 -0.55695 -0.19427 -0.56389 -0.19427 -0.56366 C -0.19549 -0.57084 -0.19393 -0.56459 -0.19757 -0.5713 C -0.19931 -0.57431 -0.19983 -0.57894 -0.20157 -0.58241 C -0.20243 -0.58727 -0.20348 -0.58935 -0.20625 -0.59236 C -0.20851 -0.60139 -0.20538 -0.59051 -0.20955 -0.59838 C -0.21007 -0.59931 -0.2099 -0.60093 -0.21042 -0.60209 C -0.21094 -0.60348 -0.21268 -0.60579 -0.21268 -0.60556 " pathEditMode="relative" rAng="0" ptsTypes="fffffffffffffffffffffffffffA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476" y="-250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78 0.01505 L -0.00278 -0.23495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 bwMode="auto">
          <a:xfrm>
            <a:off x="1471444" y="260648"/>
            <a:ext cx="6624736" cy="1549336"/>
          </a:xfrm>
          <a:prstGeom prst="roundRect">
            <a:avLst>
              <a:gd name="adj" fmla="val 16667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 b="1" cap="all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2060"/>
              </a:solidFill>
            </a:endParaRPr>
          </a:p>
        </p:txBody>
      </p:sp>
      <p:sp>
        <p:nvSpPr>
          <p:cNvPr id="6" name="Овал 5"/>
          <p:cNvSpPr/>
          <p:nvPr/>
        </p:nvSpPr>
        <p:spPr bwMode="auto">
          <a:xfrm>
            <a:off x="4320155" y="2852936"/>
            <a:ext cx="440960" cy="43204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" name="Овал 7"/>
          <p:cNvSpPr/>
          <p:nvPr/>
        </p:nvSpPr>
        <p:spPr bwMode="auto">
          <a:xfrm>
            <a:off x="4290346" y="2060849"/>
            <a:ext cx="435014" cy="43204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" name="Овал 9"/>
          <p:cNvSpPr/>
          <p:nvPr/>
        </p:nvSpPr>
        <p:spPr bwMode="auto">
          <a:xfrm>
            <a:off x="4351764" y="3637954"/>
            <a:ext cx="432048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" name="Овал 10"/>
          <p:cNvSpPr/>
          <p:nvPr/>
        </p:nvSpPr>
        <p:spPr bwMode="auto">
          <a:xfrm>
            <a:off x="4351764" y="4468470"/>
            <a:ext cx="432048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3" name="Овал 12"/>
          <p:cNvSpPr/>
          <p:nvPr/>
        </p:nvSpPr>
        <p:spPr bwMode="auto">
          <a:xfrm>
            <a:off x="4351764" y="5246222"/>
            <a:ext cx="432048" cy="44216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 b="1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 scaled="1"/>
              </a:gradFill>
            </a:endParaRPr>
          </a:p>
        </p:txBody>
      </p:sp>
      <p:sp>
        <p:nvSpPr>
          <p:cNvPr id="2" name="TextBox 1"/>
          <p:cNvSpPr txBox="1"/>
          <p:nvPr/>
        </p:nvSpPr>
        <p:spPr bwMode="auto">
          <a:xfrm>
            <a:off x="1975256" y="332656"/>
            <a:ext cx="54726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/>
              <a:t>Представьте, что вы решили помочь животным - построить для каждого из них отдельный теремок. Сколько же домиков нужно построить? Назовите героев сказки и сосчитайте их. </a:t>
            </a:r>
            <a:endParaRPr/>
          </a:p>
        </p:txBody>
      </p:sp>
      <p:sp>
        <p:nvSpPr>
          <p:cNvPr id="15" name="TextBox 14"/>
          <p:cNvSpPr txBox="1"/>
          <p:nvPr/>
        </p:nvSpPr>
        <p:spPr bwMode="auto">
          <a:xfrm>
            <a:off x="6380198" y="2191132"/>
            <a:ext cx="7720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ru-RU"/>
              <a:t>ОДИН</a:t>
            </a:r>
            <a:endParaRPr/>
          </a:p>
        </p:txBody>
      </p:sp>
      <p:sp>
        <p:nvSpPr>
          <p:cNvPr id="16" name="TextBox 15"/>
          <p:cNvSpPr txBox="1"/>
          <p:nvPr/>
        </p:nvSpPr>
        <p:spPr bwMode="auto">
          <a:xfrm>
            <a:off x="6463410" y="2915651"/>
            <a:ext cx="5895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ru-RU"/>
              <a:t>ДВА</a:t>
            </a:r>
            <a:endParaRPr/>
          </a:p>
        </p:txBody>
      </p:sp>
      <p:sp>
        <p:nvSpPr>
          <p:cNvPr id="17" name="TextBox 16"/>
          <p:cNvSpPr txBox="1"/>
          <p:nvPr/>
        </p:nvSpPr>
        <p:spPr bwMode="auto">
          <a:xfrm>
            <a:off x="6410770" y="3701905"/>
            <a:ext cx="5629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ru-RU"/>
              <a:t>ТРИ</a:t>
            </a:r>
            <a:endParaRPr/>
          </a:p>
        </p:txBody>
      </p:sp>
      <p:sp>
        <p:nvSpPr>
          <p:cNvPr id="18" name="TextBox 17"/>
          <p:cNvSpPr txBox="1"/>
          <p:nvPr/>
        </p:nvSpPr>
        <p:spPr bwMode="auto">
          <a:xfrm>
            <a:off x="6273325" y="4622750"/>
            <a:ext cx="9431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ru-RU"/>
              <a:t>ЧЕТЫРЕ</a:t>
            </a:r>
            <a:endParaRPr/>
          </a:p>
        </p:txBody>
      </p:sp>
      <p:sp>
        <p:nvSpPr>
          <p:cNvPr id="19" name="TextBox 18"/>
          <p:cNvSpPr txBox="1"/>
          <p:nvPr/>
        </p:nvSpPr>
        <p:spPr bwMode="auto">
          <a:xfrm>
            <a:off x="6319400" y="5374994"/>
            <a:ext cx="7457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ru-RU"/>
              <a:t>ПЯТЬ </a:t>
            </a:r>
            <a:endParaRPr/>
          </a:p>
        </p:txBody>
      </p:sp>
      <p:sp>
        <p:nvSpPr>
          <p:cNvPr id="20" name="Прямоугольник 19"/>
          <p:cNvSpPr/>
          <p:nvPr/>
        </p:nvSpPr>
        <p:spPr bwMode="auto">
          <a:xfrm>
            <a:off x="5294055" y="1844605"/>
            <a:ext cx="71810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defRPr/>
            </a:pPr>
            <a:r>
              <a:rPr lang="ru-RU" sz="5400" b="1" cap="none" spc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 scaled="1"/>
                </a:gradFill>
              </a:rPr>
              <a:t>1</a:t>
            </a:r>
            <a:endParaRPr/>
          </a:p>
        </p:txBody>
      </p:sp>
      <p:sp>
        <p:nvSpPr>
          <p:cNvPr id="21" name="Прямоугольник 20"/>
          <p:cNvSpPr/>
          <p:nvPr/>
        </p:nvSpPr>
        <p:spPr bwMode="auto">
          <a:xfrm>
            <a:off x="5385245" y="2560464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defRPr/>
            </a:pPr>
            <a:r>
              <a:rPr lang="ru-RU" sz="5400" b="1" cap="none" spc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 scaled="1"/>
                </a:gradFill>
              </a:rPr>
              <a:t>2</a:t>
            </a:r>
            <a:endParaRPr/>
          </a:p>
        </p:txBody>
      </p:sp>
      <p:sp>
        <p:nvSpPr>
          <p:cNvPr id="22" name="Прямоугольник 21"/>
          <p:cNvSpPr/>
          <p:nvPr/>
        </p:nvSpPr>
        <p:spPr bwMode="auto">
          <a:xfrm>
            <a:off x="5385245" y="3358733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defRPr/>
            </a:pPr>
            <a:r>
              <a:rPr lang="ru-RU" sz="5400" b="1" cap="none" spc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 scaled="1"/>
                </a:gradFill>
              </a:rPr>
              <a:t>3</a:t>
            </a:r>
            <a:endParaRPr/>
          </a:p>
        </p:txBody>
      </p:sp>
      <p:sp>
        <p:nvSpPr>
          <p:cNvPr id="23" name="Прямоугольник 22"/>
          <p:cNvSpPr/>
          <p:nvPr/>
        </p:nvSpPr>
        <p:spPr bwMode="auto">
          <a:xfrm>
            <a:off x="5385244" y="4222829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defRPr/>
            </a:pPr>
            <a:r>
              <a:rPr lang="ru-RU" sz="5400" b="1" cap="none" spc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 scaled="1"/>
                </a:gradFill>
              </a:rPr>
              <a:t>4</a:t>
            </a:r>
            <a:endParaRPr/>
          </a:p>
        </p:txBody>
      </p:sp>
      <p:sp>
        <p:nvSpPr>
          <p:cNvPr id="24" name="Прямоугольник 23"/>
          <p:cNvSpPr/>
          <p:nvPr/>
        </p:nvSpPr>
        <p:spPr bwMode="auto">
          <a:xfrm>
            <a:off x="5309328" y="5005640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defRPr/>
            </a:pPr>
            <a:r>
              <a:rPr lang="ru-RU" sz="5400" b="1" cap="none" spc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 scaled="1"/>
                </a:gradFill>
              </a:rPr>
              <a:t>5</a:t>
            </a:r>
            <a:endParaRPr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251520" y="5821904"/>
            <a:ext cx="1009222" cy="100922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471444" y="5467255"/>
            <a:ext cx="1409480" cy="134076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3387822" y="5470485"/>
            <a:ext cx="1337538" cy="133753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5186497" y="5744326"/>
            <a:ext cx="2045751" cy="1143817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>
            <a:off x="7740352" y="5362772"/>
            <a:ext cx="1172686" cy="1495228"/>
          </a:xfrm>
          <a:prstGeom prst="rect">
            <a:avLst/>
          </a:prstGeom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7"/>
          <a:stretch/>
        </p:blipFill>
        <p:spPr bwMode="auto">
          <a:xfrm>
            <a:off x="7232248" y="6632470"/>
            <a:ext cx="669925" cy="17145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14" name="Нижний колонтитул 1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http://www.o-detstve.ru</a:t>
            </a:r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5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92D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92D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2654794" y="5051026"/>
            <a:ext cx="2619800" cy="1464778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4306088" y="1734683"/>
            <a:ext cx="798971" cy="798971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5274594" y="4439860"/>
            <a:ext cx="1650996" cy="2105095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1109447" y="182620"/>
            <a:ext cx="6682467" cy="4702067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>
            <a:off x="323528" y="3573016"/>
            <a:ext cx="2280058" cy="2168905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7"/>
          <a:stretch/>
        </p:blipFill>
        <p:spPr bwMode="auto">
          <a:xfrm>
            <a:off x="7308304" y="3861048"/>
            <a:ext cx="1750498" cy="175049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/>
        </p:blipFill>
        <p:spPr bwMode="auto">
          <a:xfrm>
            <a:off x="581682" y="116632"/>
            <a:ext cx="2247528" cy="2155113"/>
          </a:xfrm>
          <a:prstGeom prst="rect">
            <a:avLst/>
          </a:prstGeom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9"/>
          <a:stretch/>
        </p:blipFill>
        <p:spPr bwMode="auto">
          <a:xfrm>
            <a:off x="8183553" y="6515804"/>
            <a:ext cx="669925" cy="17145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4" name="Управляющая кнопка: назад 3">
            <a:hlinkClick r:id="rId10" action="ppaction://hlinksldjump" highlightClick="1"/>
          </p:cNvPr>
          <p:cNvSpPr/>
          <p:nvPr/>
        </p:nvSpPr>
        <p:spPr bwMode="auto">
          <a:xfrm>
            <a:off x="257646" y="6544955"/>
            <a:ext cx="569938" cy="185284"/>
          </a:xfrm>
          <a:prstGeom prst="actionButtonBackPreviou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http://www.o-detstve.ru</a:t>
            </a:r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 bwMode="auto">
          <a:xfrm>
            <a:off x="906180" y="2780928"/>
            <a:ext cx="753299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/>
              <a:t>Интернет ресурсы:</a:t>
            </a:r>
            <a:endParaRPr/>
          </a:p>
          <a:p>
            <a:pPr>
              <a:defRPr/>
            </a:pPr>
            <a:r>
              <a:rPr lang="ru-RU"/>
              <a:t>1.</a:t>
            </a:r>
            <a:r>
              <a:rPr lang="en-US"/>
              <a:t>https://www.youtube.com/watch?v=_ImlBGAALmA</a:t>
            </a:r>
            <a:endParaRPr lang="ru-RU"/>
          </a:p>
          <a:p>
            <a:pPr>
              <a:defRPr/>
            </a:pPr>
            <a:r>
              <a:rPr lang="ru-RU"/>
              <a:t>2. Иллюстрации </a:t>
            </a:r>
            <a:r>
              <a:rPr lang="en-US"/>
              <a:t>https://www.google.ru</a:t>
            </a:r>
            <a:endParaRPr lang="ru-RU"/>
          </a:p>
        </p:txBody>
      </p:sp>
      <p:sp>
        <p:nvSpPr>
          <p:cNvPr id="3" name="Прямоугольник 2"/>
          <p:cNvSpPr/>
          <p:nvPr/>
        </p:nvSpPr>
        <p:spPr bwMode="auto">
          <a:xfrm>
            <a:off x="905222" y="1303600"/>
            <a:ext cx="799288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/>
              <a:t>1.Карпухина Н.А. Конспекты занятий во второй младшей группе детского сада. Развитие речи и знакомство с художественной литературой. Практическое пособие для воспитателей и методистов ДОУ. – Воронеж: ЧП </a:t>
            </a:r>
            <a:r>
              <a:rPr lang="ru-RU"/>
              <a:t>Лакоценин</a:t>
            </a:r>
            <a:r>
              <a:rPr lang="ru-RU"/>
              <a:t> С.С. </a:t>
            </a:r>
            <a:endParaRPr/>
          </a:p>
          <a:p>
            <a:pPr>
              <a:defRPr/>
            </a:pPr>
            <a:r>
              <a:rPr lang="ru-RU"/>
              <a:t>2. Столяр А.А. «Формирование элементарных математических представлений у дошкольников»</a:t>
            </a:r>
            <a:endParaRPr/>
          </a:p>
        </p:txBody>
      </p:sp>
      <p:sp>
        <p:nvSpPr>
          <p:cNvPr id="4" name="TextBox 3"/>
          <p:cNvSpPr txBox="1"/>
          <p:nvPr/>
        </p:nvSpPr>
        <p:spPr bwMode="auto">
          <a:xfrm>
            <a:off x="3742751" y="188640"/>
            <a:ext cx="15701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ru-RU" sz="2400"/>
              <a:t>Глоссарий</a:t>
            </a:r>
            <a:r>
              <a:rPr lang="ru-RU"/>
              <a:t>:</a:t>
            </a:r>
            <a:endParaRPr/>
          </a:p>
        </p:txBody>
      </p:sp>
      <p:sp>
        <p:nvSpPr>
          <p:cNvPr id="5" name="Управляющая кнопка: домой 4">
            <a:hlinkClick r:id="" action="ppaction://hlinkshowjump?jump=firstslide" highlightClick="1"/>
          </p:cNvPr>
          <p:cNvSpPr/>
          <p:nvPr/>
        </p:nvSpPr>
        <p:spPr bwMode="auto">
          <a:xfrm>
            <a:off x="8460432" y="6381328"/>
            <a:ext cx="360040" cy="360040"/>
          </a:xfrm>
          <a:prstGeom prst="actionButtonHom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http://www.o-detstve.ru</a:t>
            </a:r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blipFill>
          <a:blip r:embed="rId2"/>
          <a:srcRect l="0" t="980" r="0" b="980"/>
          <a:stretch/>
        </a:blip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>
            <a:graphicFrameLocks xmlns:a="http://schemas.openxmlformats.org/drawingml/2006/main"/>
          </p:cNvGraphicFramePr>
          <p:nvPr/>
        </p:nvGraphicFramePr>
        <p:xfrm>
          <a:off x="1403648" y="1397000"/>
          <a:ext cx="6216352" cy="4408264"/>
          <a:chOff x="0" y="0"/>
          <a:chExt cx="6216352" cy="4408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6" r:qs="rId7" r:cs="rId5"/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8"/>
          <a:stretch/>
        </p:blipFill>
        <p:spPr bwMode="auto">
          <a:xfrm>
            <a:off x="8172400" y="6453336"/>
            <a:ext cx="669925" cy="17145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http://www.o-detstve.ru</a:t>
            </a:r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 bwMode="auto">
          <a:xfrm>
            <a:off x="855872" y="260648"/>
            <a:ext cx="7704856" cy="1512168"/>
          </a:xfrm>
          <a:prstGeom prst="roundRect">
            <a:avLst>
              <a:gd name="adj" fmla="val 16667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>
                <a:solidFill>
                  <a:srgbClr val="002060"/>
                </a:solidFill>
              </a:rPr>
              <a:t>Домик в поле появился,</a:t>
            </a:r>
            <a:endParaRPr/>
          </a:p>
          <a:p>
            <a:pPr algn="ctr">
              <a:defRPr/>
            </a:pPr>
            <a:r>
              <a:rPr lang="ru-RU">
                <a:solidFill>
                  <a:srgbClr val="002060"/>
                </a:solidFill>
              </a:rPr>
              <a:t>Он в жилище превратился</a:t>
            </a:r>
            <a:endParaRPr/>
          </a:p>
          <a:p>
            <a:pPr algn="ctr">
              <a:defRPr/>
            </a:pPr>
            <a:r>
              <a:rPr lang="ru-RU">
                <a:solidFill>
                  <a:srgbClr val="002060"/>
                </a:solidFill>
              </a:rPr>
              <a:t>Для мышонка и лисёнка,</a:t>
            </a:r>
            <a:endParaRPr/>
          </a:p>
          <a:p>
            <a:pPr algn="ctr">
              <a:defRPr/>
            </a:pPr>
            <a:r>
              <a:rPr lang="ru-RU">
                <a:solidFill>
                  <a:srgbClr val="002060"/>
                </a:solidFill>
              </a:rPr>
              <a:t>Зайца, волка, медвежонка.</a:t>
            </a:r>
            <a:endParaRPr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/>
          <a:srcRect l="48184" t="41295" r="1" b="9254"/>
          <a:stretch/>
        </p:blipFill>
        <p:spPr bwMode="auto">
          <a:xfrm>
            <a:off x="927713" y="2996952"/>
            <a:ext cx="1254686" cy="111957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4039491" y="2996952"/>
            <a:ext cx="1337618" cy="100321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962714" y="4818604"/>
            <a:ext cx="1184684" cy="1184684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3726833" y="4741422"/>
            <a:ext cx="1740423" cy="1339049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>
            <a:off x="6593678" y="2711937"/>
            <a:ext cx="2235856" cy="1573243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7"/>
          <a:stretch/>
        </p:blipFill>
        <p:spPr bwMode="auto">
          <a:xfrm>
            <a:off x="7020272" y="4702797"/>
            <a:ext cx="1700781" cy="1700781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8"/>
          <a:stretch/>
        </p:blipFill>
        <p:spPr bwMode="auto">
          <a:xfrm>
            <a:off x="8114754" y="6420322"/>
            <a:ext cx="669925" cy="17145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http://www.o-detstve.ru</a:t>
            </a:r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1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0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2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4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9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1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3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 bwMode="auto">
          <a:xfrm>
            <a:off x="972281" y="214526"/>
            <a:ext cx="7353944" cy="1296144"/>
          </a:xfrm>
          <a:prstGeom prst="roundRect">
            <a:avLst>
              <a:gd name="adj" fmla="val 16667"/>
            </a:avLst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600"/>
              <a:t>Хитренько взглянула</a:t>
            </a:r>
            <a:endParaRPr/>
          </a:p>
          <a:p>
            <a:pPr algn="ctr">
              <a:defRPr/>
            </a:pPr>
            <a:r>
              <a:rPr lang="ru-RU" sz="1600"/>
              <a:t>Хвостиком махнула</a:t>
            </a:r>
            <a:endParaRPr/>
          </a:p>
          <a:p>
            <a:pPr algn="ctr">
              <a:defRPr/>
            </a:pPr>
            <a:r>
              <a:rPr lang="ru-RU" sz="1600"/>
              <a:t>И исчезла - чудеса</a:t>
            </a:r>
            <a:endParaRPr/>
          </a:p>
          <a:p>
            <a:pPr algn="ctr">
              <a:defRPr/>
            </a:pPr>
            <a:r>
              <a:rPr lang="ru-RU" sz="1600"/>
              <a:t>Где ты, рыжая …</a:t>
            </a:r>
            <a:endParaRPr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1746892" y="5096342"/>
            <a:ext cx="2304317" cy="1288386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4070920" y="5177495"/>
            <a:ext cx="1300708" cy="1237298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251520" y="5177495"/>
            <a:ext cx="1237902" cy="1237902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7531592" y="4941168"/>
            <a:ext cx="1277445" cy="162880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>
            <a:off x="5868144" y="5096342"/>
            <a:ext cx="1318450" cy="1318450"/>
          </a:xfrm>
          <a:prstGeom prst="rect">
            <a:avLst/>
          </a:prstGeom>
        </p:spPr>
      </p:pic>
      <p:sp>
        <p:nvSpPr>
          <p:cNvPr id="17" name="Овал 16"/>
          <p:cNvSpPr/>
          <p:nvPr/>
        </p:nvSpPr>
        <p:spPr bwMode="auto">
          <a:xfrm>
            <a:off x="3855664" y="1713425"/>
            <a:ext cx="407288" cy="406814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8" name="TextBox 17"/>
          <p:cNvSpPr txBox="1"/>
          <p:nvPr/>
        </p:nvSpPr>
        <p:spPr bwMode="auto">
          <a:xfrm>
            <a:off x="4499992" y="1732166"/>
            <a:ext cx="9186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ru-RU"/>
              <a:t>Мышка</a:t>
            </a:r>
            <a:endParaRPr/>
          </a:p>
        </p:txBody>
      </p:sp>
      <p:sp>
        <p:nvSpPr>
          <p:cNvPr id="19" name="TextBox 18"/>
          <p:cNvSpPr txBox="1"/>
          <p:nvPr/>
        </p:nvSpPr>
        <p:spPr bwMode="auto">
          <a:xfrm>
            <a:off x="4564102" y="2359292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ru-RU"/>
              <a:t>Лиса</a:t>
            </a:r>
            <a:endParaRPr/>
          </a:p>
        </p:txBody>
      </p:sp>
      <p:sp>
        <p:nvSpPr>
          <p:cNvPr id="20" name="TextBox 19"/>
          <p:cNvSpPr txBox="1"/>
          <p:nvPr/>
        </p:nvSpPr>
        <p:spPr bwMode="auto">
          <a:xfrm>
            <a:off x="4499992" y="2891201"/>
            <a:ext cx="10824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ru-RU"/>
              <a:t>Медведь</a:t>
            </a:r>
            <a:endParaRPr/>
          </a:p>
        </p:txBody>
      </p:sp>
      <p:sp>
        <p:nvSpPr>
          <p:cNvPr id="21" name="TextBox 20"/>
          <p:cNvSpPr txBox="1"/>
          <p:nvPr/>
        </p:nvSpPr>
        <p:spPr bwMode="auto">
          <a:xfrm>
            <a:off x="4582863" y="3420164"/>
            <a:ext cx="6516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ru-RU"/>
              <a:t>Волк</a:t>
            </a:r>
            <a:endParaRPr/>
          </a:p>
        </p:txBody>
      </p:sp>
      <p:sp>
        <p:nvSpPr>
          <p:cNvPr id="22" name="TextBox 21"/>
          <p:cNvSpPr txBox="1"/>
          <p:nvPr/>
        </p:nvSpPr>
        <p:spPr bwMode="auto">
          <a:xfrm>
            <a:off x="4582863" y="3930318"/>
            <a:ext cx="6383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ru-RU"/>
              <a:t>Заяц</a:t>
            </a:r>
            <a:endParaRPr/>
          </a:p>
        </p:txBody>
      </p:sp>
      <p:sp>
        <p:nvSpPr>
          <p:cNvPr id="23" name="Овал 22"/>
          <p:cNvSpPr/>
          <p:nvPr/>
        </p:nvSpPr>
        <p:spPr bwMode="auto">
          <a:xfrm>
            <a:off x="3871993" y="2340551"/>
            <a:ext cx="397854" cy="406814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4" name="Овал 23"/>
          <p:cNvSpPr/>
          <p:nvPr/>
        </p:nvSpPr>
        <p:spPr bwMode="auto">
          <a:xfrm>
            <a:off x="3876710" y="2891201"/>
            <a:ext cx="388420" cy="369332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5" name="Овал 24"/>
          <p:cNvSpPr/>
          <p:nvPr/>
        </p:nvSpPr>
        <p:spPr bwMode="auto">
          <a:xfrm>
            <a:off x="3876680" y="3928594"/>
            <a:ext cx="407288" cy="369085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6" name="Овал 25"/>
          <p:cNvSpPr/>
          <p:nvPr/>
        </p:nvSpPr>
        <p:spPr bwMode="auto">
          <a:xfrm>
            <a:off x="3886114" y="3424994"/>
            <a:ext cx="397854" cy="364502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7"/>
          <a:stretch/>
        </p:blipFill>
        <p:spPr bwMode="auto">
          <a:xfrm>
            <a:off x="8336319" y="6610412"/>
            <a:ext cx="669925" cy="17145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http://www.o-detstve.ru</a:t>
            </a:r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79646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79646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4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6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1605549" y="5085184"/>
            <a:ext cx="2304317" cy="1288386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4016959" y="5085788"/>
            <a:ext cx="1300708" cy="1237298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341911" y="5085184"/>
            <a:ext cx="1237902" cy="1237902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7609847" y="4754889"/>
            <a:ext cx="1277445" cy="162880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>
            <a:off x="5876041" y="5044910"/>
            <a:ext cx="1318450" cy="1318450"/>
          </a:xfrm>
          <a:prstGeom prst="rect">
            <a:avLst/>
          </a:prstGeom>
        </p:spPr>
      </p:pic>
      <p:sp>
        <p:nvSpPr>
          <p:cNvPr id="17" name="Овал 16"/>
          <p:cNvSpPr/>
          <p:nvPr/>
        </p:nvSpPr>
        <p:spPr bwMode="auto">
          <a:xfrm>
            <a:off x="3895548" y="1772816"/>
            <a:ext cx="316412" cy="288032"/>
          </a:xfrm>
          <a:prstGeom prst="ellipse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8" name="TextBox 17"/>
          <p:cNvSpPr txBox="1"/>
          <p:nvPr/>
        </p:nvSpPr>
        <p:spPr bwMode="auto">
          <a:xfrm>
            <a:off x="4499992" y="1732166"/>
            <a:ext cx="9186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ru-RU"/>
              <a:t>Мышка</a:t>
            </a:r>
            <a:endParaRPr/>
          </a:p>
        </p:txBody>
      </p:sp>
      <p:sp>
        <p:nvSpPr>
          <p:cNvPr id="19" name="TextBox 18"/>
          <p:cNvSpPr txBox="1"/>
          <p:nvPr/>
        </p:nvSpPr>
        <p:spPr bwMode="auto">
          <a:xfrm>
            <a:off x="4629738" y="2290698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ru-RU"/>
              <a:t>Лиса</a:t>
            </a:r>
            <a:endParaRPr/>
          </a:p>
        </p:txBody>
      </p:sp>
      <p:sp>
        <p:nvSpPr>
          <p:cNvPr id="20" name="TextBox 19"/>
          <p:cNvSpPr txBox="1"/>
          <p:nvPr/>
        </p:nvSpPr>
        <p:spPr bwMode="auto">
          <a:xfrm>
            <a:off x="4499992" y="2794754"/>
            <a:ext cx="10824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ru-RU"/>
              <a:t>Медведь</a:t>
            </a:r>
            <a:endParaRPr/>
          </a:p>
        </p:txBody>
      </p:sp>
      <p:sp>
        <p:nvSpPr>
          <p:cNvPr id="21" name="TextBox 20"/>
          <p:cNvSpPr txBox="1"/>
          <p:nvPr/>
        </p:nvSpPr>
        <p:spPr bwMode="auto">
          <a:xfrm>
            <a:off x="4616399" y="3365902"/>
            <a:ext cx="6516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ru-RU"/>
              <a:t>Волк</a:t>
            </a:r>
            <a:endParaRPr/>
          </a:p>
        </p:txBody>
      </p:sp>
      <p:sp>
        <p:nvSpPr>
          <p:cNvPr id="22" name="TextBox 21"/>
          <p:cNvSpPr txBox="1"/>
          <p:nvPr/>
        </p:nvSpPr>
        <p:spPr bwMode="auto">
          <a:xfrm>
            <a:off x="4629737" y="3935016"/>
            <a:ext cx="6383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ru-RU"/>
              <a:t>Заяц</a:t>
            </a:r>
            <a:endParaRPr/>
          </a:p>
        </p:txBody>
      </p:sp>
      <p:sp>
        <p:nvSpPr>
          <p:cNvPr id="23" name="Овал 22"/>
          <p:cNvSpPr/>
          <p:nvPr/>
        </p:nvSpPr>
        <p:spPr bwMode="auto">
          <a:xfrm>
            <a:off x="3920374" y="2300528"/>
            <a:ext cx="301020" cy="311150"/>
          </a:xfrm>
          <a:prstGeom prst="ellipse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4" name="Овал 23"/>
          <p:cNvSpPr/>
          <p:nvPr/>
        </p:nvSpPr>
        <p:spPr bwMode="auto">
          <a:xfrm>
            <a:off x="3920374" y="2794754"/>
            <a:ext cx="308716" cy="311150"/>
          </a:xfrm>
          <a:prstGeom prst="ellipse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5" name="Овал 24"/>
          <p:cNvSpPr/>
          <p:nvPr/>
        </p:nvSpPr>
        <p:spPr bwMode="auto">
          <a:xfrm>
            <a:off x="3903244" y="3401474"/>
            <a:ext cx="301020" cy="298189"/>
          </a:xfrm>
          <a:prstGeom prst="ellipse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6" name="Овал 25"/>
          <p:cNvSpPr/>
          <p:nvPr/>
        </p:nvSpPr>
        <p:spPr bwMode="auto">
          <a:xfrm>
            <a:off x="3903244" y="3928594"/>
            <a:ext cx="299781" cy="286072"/>
          </a:xfrm>
          <a:prstGeom prst="ellipse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" name="Скругленный прямоугольник 1"/>
          <p:cNvSpPr/>
          <p:nvPr/>
        </p:nvSpPr>
        <p:spPr bwMode="auto">
          <a:xfrm>
            <a:off x="972281" y="188640"/>
            <a:ext cx="7632167" cy="1152128"/>
          </a:xfrm>
          <a:prstGeom prst="roundRect">
            <a:avLst>
              <a:gd name="adj" fmla="val 16667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/>
              <a:t>Ой, зайчишкам не до смеха</a:t>
            </a:r>
            <a:endParaRPr/>
          </a:p>
          <a:p>
            <a:pPr algn="ctr">
              <a:defRPr/>
            </a:pPr>
            <a:r>
              <a:rPr lang="ru-RU"/>
              <a:t>От его клыков и меха</a:t>
            </a:r>
            <a:endParaRPr/>
          </a:p>
          <a:p>
            <a:pPr algn="ctr">
              <a:defRPr/>
            </a:pPr>
            <a:r>
              <a:rPr lang="ru-RU"/>
              <a:t>В зайцах с детства знает толк</a:t>
            </a:r>
            <a:endParaRPr/>
          </a:p>
          <a:p>
            <a:pPr algn="ctr">
              <a:defRPr/>
            </a:pPr>
            <a:r>
              <a:rPr lang="ru-RU"/>
              <a:t>Злой, зубастый, серый …</a:t>
            </a:r>
            <a:endParaRPr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7"/>
          <a:stretch/>
        </p:blipFill>
        <p:spPr bwMode="auto">
          <a:xfrm>
            <a:off x="8269485" y="6525344"/>
            <a:ext cx="669925" cy="17145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http://www.o-detstve.ru</a:t>
            </a:r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3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  <p:animClr clrSpc="rgb" dir="cw">
                                      <p:cBhvr>
                                        <p:cTn id="4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3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5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1749437" y="5229200"/>
            <a:ext cx="2304317" cy="1288386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4117933" y="5229200"/>
            <a:ext cx="1300708" cy="1237298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353330" y="5305778"/>
            <a:ext cx="1237902" cy="1237902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7524328" y="4930009"/>
            <a:ext cx="1277445" cy="162880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>
            <a:off x="5868144" y="5085184"/>
            <a:ext cx="1318450" cy="1318450"/>
          </a:xfrm>
          <a:prstGeom prst="rect">
            <a:avLst/>
          </a:prstGeom>
        </p:spPr>
      </p:pic>
      <p:sp>
        <p:nvSpPr>
          <p:cNvPr id="17" name="Овал 16"/>
          <p:cNvSpPr/>
          <p:nvPr/>
        </p:nvSpPr>
        <p:spPr bwMode="auto">
          <a:xfrm>
            <a:off x="3895548" y="1772816"/>
            <a:ext cx="316412" cy="288032"/>
          </a:xfrm>
          <a:prstGeom prst="ellipse">
            <a:avLst/>
          </a:prstGeom>
          <a:solidFill>
            <a:srgbClr val="CC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8" name="TextBox 17"/>
          <p:cNvSpPr txBox="1"/>
          <p:nvPr/>
        </p:nvSpPr>
        <p:spPr bwMode="auto">
          <a:xfrm>
            <a:off x="4499992" y="1732166"/>
            <a:ext cx="9186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ru-RU"/>
              <a:t>Мышка</a:t>
            </a:r>
            <a:endParaRPr/>
          </a:p>
        </p:txBody>
      </p:sp>
      <p:sp>
        <p:nvSpPr>
          <p:cNvPr id="19" name="TextBox 18"/>
          <p:cNvSpPr txBox="1"/>
          <p:nvPr/>
        </p:nvSpPr>
        <p:spPr bwMode="auto">
          <a:xfrm>
            <a:off x="4629738" y="2290698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ru-RU"/>
              <a:t>Лиса</a:t>
            </a:r>
            <a:endParaRPr/>
          </a:p>
        </p:txBody>
      </p:sp>
      <p:sp>
        <p:nvSpPr>
          <p:cNvPr id="20" name="TextBox 19"/>
          <p:cNvSpPr txBox="1"/>
          <p:nvPr/>
        </p:nvSpPr>
        <p:spPr bwMode="auto">
          <a:xfrm>
            <a:off x="4499992" y="2794754"/>
            <a:ext cx="10824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ru-RU"/>
              <a:t>Медведь</a:t>
            </a:r>
            <a:endParaRPr/>
          </a:p>
        </p:txBody>
      </p:sp>
      <p:sp>
        <p:nvSpPr>
          <p:cNvPr id="21" name="TextBox 20"/>
          <p:cNvSpPr txBox="1"/>
          <p:nvPr/>
        </p:nvSpPr>
        <p:spPr bwMode="auto">
          <a:xfrm>
            <a:off x="4616399" y="3372952"/>
            <a:ext cx="6516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ru-RU"/>
              <a:t>Волк</a:t>
            </a:r>
            <a:endParaRPr/>
          </a:p>
        </p:txBody>
      </p:sp>
      <p:sp>
        <p:nvSpPr>
          <p:cNvPr id="22" name="TextBox 21"/>
          <p:cNvSpPr txBox="1"/>
          <p:nvPr/>
        </p:nvSpPr>
        <p:spPr bwMode="auto">
          <a:xfrm>
            <a:off x="4629737" y="3935016"/>
            <a:ext cx="6383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ru-RU"/>
              <a:t>Заяц</a:t>
            </a:r>
            <a:endParaRPr/>
          </a:p>
        </p:txBody>
      </p:sp>
      <p:sp>
        <p:nvSpPr>
          <p:cNvPr id="23" name="Овал 22"/>
          <p:cNvSpPr/>
          <p:nvPr/>
        </p:nvSpPr>
        <p:spPr bwMode="auto">
          <a:xfrm>
            <a:off x="3920374" y="2300528"/>
            <a:ext cx="301020" cy="311150"/>
          </a:xfrm>
          <a:prstGeom prst="ellipse">
            <a:avLst/>
          </a:prstGeom>
          <a:solidFill>
            <a:srgbClr val="CC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4" name="Овал 23"/>
          <p:cNvSpPr/>
          <p:nvPr/>
        </p:nvSpPr>
        <p:spPr bwMode="auto">
          <a:xfrm>
            <a:off x="3914405" y="2780928"/>
            <a:ext cx="296303" cy="310292"/>
          </a:xfrm>
          <a:prstGeom prst="ellipse">
            <a:avLst/>
          </a:prstGeom>
          <a:solidFill>
            <a:srgbClr val="CC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5" name="Овал 24"/>
          <p:cNvSpPr/>
          <p:nvPr/>
        </p:nvSpPr>
        <p:spPr bwMode="auto">
          <a:xfrm>
            <a:off x="3920374" y="3331676"/>
            <a:ext cx="301020" cy="298189"/>
          </a:xfrm>
          <a:prstGeom prst="ellipse">
            <a:avLst/>
          </a:prstGeom>
          <a:solidFill>
            <a:srgbClr val="CC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6" name="Овал 25"/>
          <p:cNvSpPr/>
          <p:nvPr/>
        </p:nvSpPr>
        <p:spPr bwMode="auto">
          <a:xfrm>
            <a:off x="3955872" y="3928594"/>
            <a:ext cx="299781" cy="286072"/>
          </a:xfrm>
          <a:prstGeom prst="ellipse">
            <a:avLst/>
          </a:prstGeom>
          <a:solidFill>
            <a:srgbClr val="CC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" name="Скругленный прямоугольник 1"/>
          <p:cNvSpPr/>
          <p:nvPr/>
        </p:nvSpPr>
        <p:spPr bwMode="auto">
          <a:xfrm>
            <a:off x="972281" y="188640"/>
            <a:ext cx="7276288" cy="1224136"/>
          </a:xfrm>
          <a:prstGeom prst="roundRect">
            <a:avLst>
              <a:gd name="adj" fmla="val 16667"/>
            </a:avLst>
          </a:prstGeom>
          <a:solidFill>
            <a:srgbClr val="CC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/>
              <a:t>Косолапый и большой,</a:t>
            </a:r>
            <a:endParaRPr/>
          </a:p>
          <a:p>
            <a:pPr algn="ctr">
              <a:defRPr/>
            </a:pPr>
            <a:r>
              <a:rPr lang="ru-RU"/>
              <a:t>Спит в берлоге он зимой.</a:t>
            </a:r>
            <a:endParaRPr/>
          </a:p>
          <a:p>
            <a:pPr algn="ctr">
              <a:defRPr/>
            </a:pPr>
            <a:r>
              <a:rPr lang="ru-RU"/>
              <a:t>Любит шишки, любит мёд,</a:t>
            </a:r>
            <a:endParaRPr/>
          </a:p>
          <a:p>
            <a:pPr algn="ctr">
              <a:defRPr/>
            </a:pPr>
            <a:r>
              <a:rPr lang="ru-RU"/>
              <a:t>Ну-ка, кто же назовёт? </a:t>
            </a:r>
            <a:endParaRPr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7"/>
          <a:stretch/>
        </p:blipFill>
        <p:spPr bwMode="auto">
          <a:xfrm>
            <a:off x="8255075" y="6517586"/>
            <a:ext cx="669925" cy="17145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http://www.o-detstve.ru</a:t>
            </a:r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36C09"/>
                                      </p:to>
                                    </p:animClr>
                                    <p:animClr clrSpc="rgb" dir="cw">
                                      <p:cBhvr>
                                        <p:cTn id="3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36C09"/>
                                      </p:to>
                                    </p:animClr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9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4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5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1749437" y="5229200"/>
            <a:ext cx="2304317" cy="1288386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4117933" y="5229200"/>
            <a:ext cx="1300708" cy="1237298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353330" y="5305778"/>
            <a:ext cx="1237902" cy="1237902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7524328" y="4930009"/>
            <a:ext cx="1277445" cy="162880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>
            <a:off x="5868144" y="5085184"/>
            <a:ext cx="1318450" cy="1318450"/>
          </a:xfrm>
          <a:prstGeom prst="rect">
            <a:avLst/>
          </a:prstGeom>
        </p:spPr>
      </p:pic>
      <p:sp>
        <p:nvSpPr>
          <p:cNvPr id="17" name="Овал 16"/>
          <p:cNvSpPr/>
          <p:nvPr/>
        </p:nvSpPr>
        <p:spPr bwMode="auto">
          <a:xfrm>
            <a:off x="3920374" y="1772816"/>
            <a:ext cx="291586" cy="288032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8" name="TextBox 17"/>
          <p:cNvSpPr txBox="1"/>
          <p:nvPr/>
        </p:nvSpPr>
        <p:spPr bwMode="auto">
          <a:xfrm>
            <a:off x="4499992" y="1732166"/>
            <a:ext cx="9186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ru-RU"/>
              <a:t>Мышка</a:t>
            </a:r>
            <a:endParaRPr/>
          </a:p>
        </p:txBody>
      </p:sp>
      <p:sp>
        <p:nvSpPr>
          <p:cNvPr id="19" name="TextBox 18"/>
          <p:cNvSpPr txBox="1"/>
          <p:nvPr/>
        </p:nvSpPr>
        <p:spPr bwMode="auto">
          <a:xfrm>
            <a:off x="4629738" y="2290698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ru-RU"/>
              <a:t>Лиса</a:t>
            </a:r>
            <a:endParaRPr/>
          </a:p>
        </p:txBody>
      </p:sp>
      <p:sp>
        <p:nvSpPr>
          <p:cNvPr id="20" name="TextBox 19"/>
          <p:cNvSpPr txBox="1"/>
          <p:nvPr/>
        </p:nvSpPr>
        <p:spPr bwMode="auto">
          <a:xfrm>
            <a:off x="4499992" y="2794754"/>
            <a:ext cx="10824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ru-RU"/>
              <a:t>Медведь</a:t>
            </a:r>
            <a:endParaRPr/>
          </a:p>
        </p:txBody>
      </p:sp>
      <p:sp>
        <p:nvSpPr>
          <p:cNvPr id="21" name="TextBox 20"/>
          <p:cNvSpPr txBox="1"/>
          <p:nvPr/>
        </p:nvSpPr>
        <p:spPr bwMode="auto">
          <a:xfrm>
            <a:off x="4616399" y="3260533"/>
            <a:ext cx="6516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ru-RU"/>
              <a:t>Волк</a:t>
            </a:r>
            <a:endParaRPr/>
          </a:p>
        </p:txBody>
      </p:sp>
      <p:sp>
        <p:nvSpPr>
          <p:cNvPr id="22" name="TextBox 21"/>
          <p:cNvSpPr txBox="1"/>
          <p:nvPr/>
        </p:nvSpPr>
        <p:spPr bwMode="auto">
          <a:xfrm>
            <a:off x="4629737" y="3935016"/>
            <a:ext cx="6383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ru-RU"/>
              <a:t>Заяц</a:t>
            </a:r>
            <a:endParaRPr/>
          </a:p>
        </p:txBody>
      </p:sp>
      <p:sp>
        <p:nvSpPr>
          <p:cNvPr id="23" name="Овал 22"/>
          <p:cNvSpPr/>
          <p:nvPr/>
        </p:nvSpPr>
        <p:spPr bwMode="auto">
          <a:xfrm>
            <a:off x="3920374" y="2300528"/>
            <a:ext cx="301020" cy="31115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4" name="Овал 23"/>
          <p:cNvSpPr/>
          <p:nvPr/>
        </p:nvSpPr>
        <p:spPr bwMode="auto">
          <a:xfrm>
            <a:off x="3920374" y="2794754"/>
            <a:ext cx="291586" cy="274206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5" name="Овал 24"/>
          <p:cNvSpPr/>
          <p:nvPr/>
        </p:nvSpPr>
        <p:spPr bwMode="auto">
          <a:xfrm>
            <a:off x="3920374" y="3296105"/>
            <a:ext cx="301020" cy="298189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6" name="Овал 25"/>
          <p:cNvSpPr/>
          <p:nvPr/>
        </p:nvSpPr>
        <p:spPr bwMode="auto">
          <a:xfrm>
            <a:off x="3955872" y="3928594"/>
            <a:ext cx="299781" cy="286072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" name="Скругленный прямоугольник 1"/>
          <p:cNvSpPr/>
          <p:nvPr/>
        </p:nvSpPr>
        <p:spPr bwMode="auto">
          <a:xfrm>
            <a:off x="972281" y="188640"/>
            <a:ext cx="7276288" cy="1368152"/>
          </a:xfrm>
          <a:prstGeom prst="roundRect">
            <a:avLst>
              <a:gd name="adj" fmla="val 16667"/>
            </a:avLst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>
                <a:solidFill>
                  <a:schemeClr val="bg2">
                    <a:lumMod val="10000"/>
                  </a:schemeClr>
                </a:solidFill>
              </a:rPr>
              <a:t>Комочек пуха, </a:t>
            </a:r>
            <a:endParaRPr/>
          </a:p>
          <a:p>
            <a:pPr algn="ctr">
              <a:defRPr/>
            </a:pPr>
            <a:r>
              <a:rPr lang="ru-RU">
                <a:solidFill>
                  <a:schemeClr val="bg2">
                    <a:lumMod val="10000"/>
                  </a:schemeClr>
                </a:solidFill>
              </a:rPr>
              <a:t>длинное ухо, </a:t>
            </a:r>
            <a:endParaRPr/>
          </a:p>
          <a:p>
            <a:pPr algn="ctr">
              <a:defRPr/>
            </a:pPr>
            <a:r>
              <a:rPr lang="ru-RU">
                <a:solidFill>
                  <a:schemeClr val="bg2">
                    <a:lumMod val="10000"/>
                  </a:schemeClr>
                </a:solidFill>
              </a:rPr>
              <a:t>Прыгает ловко, </a:t>
            </a:r>
            <a:endParaRPr/>
          </a:p>
          <a:p>
            <a:pPr algn="ctr">
              <a:defRPr/>
            </a:pPr>
            <a:r>
              <a:rPr lang="ru-RU">
                <a:solidFill>
                  <a:schemeClr val="bg2">
                    <a:lumMod val="10000"/>
                  </a:schemeClr>
                </a:solidFill>
              </a:rPr>
              <a:t>любит морковку. </a:t>
            </a:r>
            <a:endParaRPr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7"/>
          <a:stretch/>
        </p:blipFill>
        <p:spPr bwMode="auto">
          <a:xfrm>
            <a:off x="8131848" y="6543651"/>
            <a:ext cx="669925" cy="17145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http://www.o-detstve.ru</a:t>
            </a:r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5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FBFBF"/>
                                      </p:to>
                                    </p:animClr>
                                    <p:animClr clrSpc="rgb" dir="cw">
                                      <p:cBhvr>
                                        <p:cTn id="6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FBFBF"/>
                                      </p:to>
                                    </p:animClr>
                                    <p:set>
                                      <p:cBhvr>
                                        <p:cTn id="6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1" dur="2000" fill="hold"/>
                                        <p:tgtEl>
                                          <p:spTgt spid="1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1749437" y="5229200"/>
            <a:ext cx="2304317" cy="1288386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4117933" y="5229200"/>
            <a:ext cx="1300708" cy="1237298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353330" y="5305778"/>
            <a:ext cx="1237902" cy="1237902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7524328" y="4930009"/>
            <a:ext cx="1277445" cy="162880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>
            <a:off x="5868144" y="5085184"/>
            <a:ext cx="1318450" cy="1318450"/>
          </a:xfrm>
          <a:prstGeom prst="rect">
            <a:avLst/>
          </a:prstGeom>
        </p:spPr>
      </p:pic>
      <p:sp>
        <p:nvSpPr>
          <p:cNvPr id="17" name="Овал 16"/>
          <p:cNvSpPr/>
          <p:nvPr/>
        </p:nvSpPr>
        <p:spPr bwMode="auto">
          <a:xfrm>
            <a:off x="3895548" y="1772816"/>
            <a:ext cx="316412" cy="328682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8" name="TextBox 17"/>
          <p:cNvSpPr txBox="1"/>
          <p:nvPr/>
        </p:nvSpPr>
        <p:spPr bwMode="auto">
          <a:xfrm>
            <a:off x="4499992" y="1732166"/>
            <a:ext cx="9186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ru-RU"/>
              <a:t>Мышка</a:t>
            </a:r>
            <a:endParaRPr/>
          </a:p>
        </p:txBody>
      </p:sp>
      <p:sp>
        <p:nvSpPr>
          <p:cNvPr id="19" name="TextBox 18"/>
          <p:cNvSpPr txBox="1"/>
          <p:nvPr/>
        </p:nvSpPr>
        <p:spPr bwMode="auto">
          <a:xfrm>
            <a:off x="4629738" y="2290698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ru-RU"/>
              <a:t>Лиса</a:t>
            </a:r>
            <a:endParaRPr/>
          </a:p>
        </p:txBody>
      </p:sp>
      <p:sp>
        <p:nvSpPr>
          <p:cNvPr id="20" name="TextBox 19"/>
          <p:cNvSpPr txBox="1"/>
          <p:nvPr/>
        </p:nvSpPr>
        <p:spPr bwMode="auto">
          <a:xfrm>
            <a:off x="4499992" y="2794754"/>
            <a:ext cx="10824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ru-RU"/>
              <a:t>Медведь</a:t>
            </a:r>
            <a:endParaRPr/>
          </a:p>
        </p:txBody>
      </p:sp>
      <p:sp>
        <p:nvSpPr>
          <p:cNvPr id="21" name="TextBox 20"/>
          <p:cNvSpPr txBox="1"/>
          <p:nvPr/>
        </p:nvSpPr>
        <p:spPr bwMode="auto">
          <a:xfrm>
            <a:off x="4616399" y="3260533"/>
            <a:ext cx="6516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ru-RU"/>
              <a:t>Волк</a:t>
            </a:r>
            <a:endParaRPr/>
          </a:p>
        </p:txBody>
      </p:sp>
      <p:sp>
        <p:nvSpPr>
          <p:cNvPr id="22" name="TextBox 21"/>
          <p:cNvSpPr txBox="1"/>
          <p:nvPr/>
        </p:nvSpPr>
        <p:spPr bwMode="auto">
          <a:xfrm>
            <a:off x="4629737" y="3935016"/>
            <a:ext cx="6383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ru-RU"/>
              <a:t>Заяц</a:t>
            </a:r>
            <a:endParaRPr/>
          </a:p>
        </p:txBody>
      </p:sp>
      <p:sp>
        <p:nvSpPr>
          <p:cNvPr id="23" name="Овал 22"/>
          <p:cNvSpPr/>
          <p:nvPr/>
        </p:nvSpPr>
        <p:spPr bwMode="auto">
          <a:xfrm>
            <a:off x="3920374" y="2300528"/>
            <a:ext cx="301020" cy="311150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4" name="Овал 23"/>
          <p:cNvSpPr/>
          <p:nvPr/>
        </p:nvSpPr>
        <p:spPr bwMode="auto">
          <a:xfrm>
            <a:off x="3897773" y="2780928"/>
            <a:ext cx="298909" cy="311150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5" name="Овал 24"/>
          <p:cNvSpPr/>
          <p:nvPr/>
        </p:nvSpPr>
        <p:spPr bwMode="auto">
          <a:xfrm>
            <a:off x="3920374" y="3296105"/>
            <a:ext cx="301020" cy="298189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6" name="Овал 25"/>
          <p:cNvSpPr/>
          <p:nvPr/>
        </p:nvSpPr>
        <p:spPr bwMode="auto">
          <a:xfrm>
            <a:off x="3955872" y="3928594"/>
            <a:ext cx="299781" cy="286072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" name="Скругленный прямоугольник 1"/>
          <p:cNvSpPr/>
          <p:nvPr/>
        </p:nvSpPr>
        <p:spPr bwMode="auto">
          <a:xfrm>
            <a:off x="972281" y="188640"/>
            <a:ext cx="7276288" cy="1224136"/>
          </a:xfrm>
          <a:prstGeom prst="roundRect">
            <a:avLst>
              <a:gd name="adj" fmla="val 16667"/>
            </a:avLst>
          </a:prstGeom>
          <a:solidFill>
            <a:schemeClr val="bg1">
              <a:lumMod val="85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/>
              <a:t>Живет в норке,</a:t>
            </a:r>
            <a:endParaRPr/>
          </a:p>
          <a:p>
            <a:pPr algn="ctr">
              <a:defRPr/>
            </a:pPr>
            <a:r>
              <a:rPr lang="ru-RU"/>
              <a:t>Грызет корки.</a:t>
            </a:r>
            <a:endParaRPr/>
          </a:p>
          <a:p>
            <a:pPr algn="ctr">
              <a:defRPr/>
            </a:pPr>
            <a:r>
              <a:rPr lang="ru-RU"/>
              <a:t>Короткие ножки.</a:t>
            </a:r>
            <a:endParaRPr/>
          </a:p>
          <a:p>
            <a:pPr algn="ctr">
              <a:defRPr/>
            </a:pPr>
            <a:r>
              <a:rPr lang="ru-RU"/>
              <a:t>Боится кошки.</a:t>
            </a:r>
            <a:endParaRPr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7"/>
          <a:stretch/>
        </p:blipFill>
        <p:spPr bwMode="auto">
          <a:xfrm>
            <a:off x="8248569" y="6558809"/>
            <a:ext cx="669925" cy="17145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http://www.o-detstve.ru</a:t>
            </a:r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8D8D8"/>
                                      </p:to>
                                    </p:animClr>
                                    <p:animClr clrSpc="rgb" dir="cw">
                                      <p:cBhvr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8D8D8"/>
                                      </p:to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5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5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5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 bwMode="auto">
          <a:xfrm>
            <a:off x="2195736" y="140225"/>
            <a:ext cx="49691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2400" b="1" cap="all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 scaled="1"/>
                </a:gradFill>
              </a:rPr>
              <a:t>Динамическая пауза</a:t>
            </a:r>
            <a:endParaRPr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8238973" y="6381328"/>
            <a:ext cx="669925" cy="171450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3" name="Detskaya-pesenka-Na-polyanke-zayki-tancevali(muzofon.com).mp3">
            <a:hlinkClick r:id=""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3"/>
          <a:stretch/>
        </p:blipFill>
        <p:spPr bwMode="auto">
          <a:xfrm>
            <a:off x="4572000" y="6099524"/>
            <a:ext cx="609600" cy="6096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>
            <a:off x="5580112" y="3168680"/>
            <a:ext cx="1942089" cy="185048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/>
        </p:blipFill>
        <p:spPr bwMode="auto">
          <a:xfrm>
            <a:off x="3657112" y="4053124"/>
            <a:ext cx="2046400" cy="20464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 flipH="1">
            <a:off x="1803591" y="3168680"/>
            <a:ext cx="1877219" cy="1673164"/>
          </a:xfrm>
          <a:prstGeom prst="rect">
            <a:avLst/>
          </a:prstGeom>
        </p:spPr>
      </p:pic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http://www.o-detstve.ru</a:t>
            </a:r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50" advClick="1">
        <p:wipe dir="l"/>
      </p:transition>
    </mc:Choice>
    <mc:Fallback>
      <p:transition spd="med" advClick="1">
        <p:wipe dir="l"/>
      </p:transition>
    </mc:Fallback>
  </mc:AlternateContent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" dur="11151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<Relationships xmlns="http://schemas.openxmlformats.org/package/2006/relationships"></Relationships>
</file>

<file path=ppt/theme/theme1.xml><?xml version="1.0" encoding="utf-8"?>
<a:theme xmlns:a="http://schemas.openxmlformats.org/drawingml/2006/main" xmlns:r="http://schemas.openxmlformats.org/officeDocument/2006/relationships" xmlns:p="http://schemas.openxmlformats.org/presentation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0</Words>
  <Application>R7-Office/2024.1.1.375</Application>
  <DocSecurity>0</DocSecurity>
  <PresentationFormat>Экран (4:3)</PresentationFormat>
  <Paragraphs>0</Paragraphs>
  <Slides>15</Slides>
  <Notes>15</Notes>
  <HiddenSlides>0</HiddenSlides>
  <MMClips>2</MMClips>
  <ScaleCrop>0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Theme 1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Manager/>
  <Company>Krokoz™</Company>
  <LinksUpToDate>0</LinksUpToDate>
  <SharedDoc>0</SharedDoc>
  <HyperlinkBase/>
  <HyperlinksChanged>0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/>
  <dc:creator>Maria</dc:creator>
  <cp:keywords/>
  <dc:description/>
  <dc:identifier/>
  <dc:language/>
  <cp:lastModifiedBy>Ольга Берсенёва</cp:lastModifiedBy>
  <cp:revision>68</cp:revision>
  <dcterms:created xsi:type="dcterms:W3CDTF">2016-01-29T14:12:08Z</dcterms:created>
  <dcterms:modified xsi:type="dcterms:W3CDTF">2025-10-28T12:37:51Z</dcterms:modified>
  <cp:category/>
  <cp:contentStatus/>
  <cp:version/>
</cp:coreProperties>
</file>