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3"/>
  </p:notesMasterIdLst>
  <p:sldIdLst>
    <p:sldId id="269" r:id="rId2"/>
    <p:sldId id="261" r:id="rId3"/>
    <p:sldId id="260" r:id="rId4"/>
    <p:sldId id="268" r:id="rId5"/>
    <p:sldId id="267" r:id="rId6"/>
    <p:sldId id="256" r:id="rId7"/>
    <p:sldId id="266" r:id="rId8"/>
    <p:sldId id="265" r:id="rId9"/>
    <p:sldId id="262" r:id="rId10"/>
    <p:sldId id="263" r:id="rId11"/>
    <p:sldId id="264" r:id="rId12"/>
  </p:sldIdLst>
  <p:sldSz cx="6858000" cy="9144000" type="screen4x3"/>
  <p:notesSz cx="6846888" cy="9980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242" y="-6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66985" cy="499030"/>
          </a:xfrm>
          <a:prstGeom prst="rect">
            <a:avLst/>
          </a:prstGeom>
        </p:spPr>
        <p:txBody>
          <a:bodyPr vert="horz" lIns="96147" tIns="48073" rIns="96147" bIns="48073" rtlCol="0"/>
          <a:lstStyle>
            <a:lvl1pPr algn="l">
              <a:defRPr sz="1200"/>
            </a:lvl1pPr>
          </a:lstStyle>
          <a:p>
            <a:endParaRPr lang="ru-RU"/>
          </a:p>
        </p:txBody>
      </p:sp>
      <p:sp>
        <p:nvSpPr>
          <p:cNvPr id="3" name="Дата 2"/>
          <p:cNvSpPr>
            <a:spLocks noGrp="1"/>
          </p:cNvSpPr>
          <p:nvPr>
            <p:ph type="dt" idx="1"/>
          </p:nvPr>
        </p:nvSpPr>
        <p:spPr>
          <a:xfrm>
            <a:off x="3878320" y="1"/>
            <a:ext cx="2966985" cy="499030"/>
          </a:xfrm>
          <a:prstGeom prst="rect">
            <a:avLst/>
          </a:prstGeom>
        </p:spPr>
        <p:txBody>
          <a:bodyPr vert="horz" lIns="96147" tIns="48073" rIns="96147" bIns="48073" rtlCol="0"/>
          <a:lstStyle>
            <a:lvl1pPr algn="r">
              <a:defRPr sz="1200"/>
            </a:lvl1pPr>
          </a:lstStyle>
          <a:p>
            <a:fld id="{14D1C4D7-3912-46F4-9A60-B823A06D659A}" type="datetimeFigureOut">
              <a:rPr lang="ru-RU" smtClean="0"/>
              <a:pPr/>
              <a:t>01.10.2025</a:t>
            </a:fld>
            <a:endParaRPr lang="ru-RU"/>
          </a:p>
        </p:txBody>
      </p:sp>
      <p:sp>
        <p:nvSpPr>
          <p:cNvPr id="4" name="Образ слайда 3"/>
          <p:cNvSpPr>
            <a:spLocks noGrp="1" noRot="1" noChangeAspect="1"/>
          </p:cNvSpPr>
          <p:nvPr>
            <p:ph type="sldImg" idx="2"/>
          </p:nvPr>
        </p:nvSpPr>
        <p:spPr>
          <a:xfrm>
            <a:off x="2020888" y="749300"/>
            <a:ext cx="2805112" cy="3741738"/>
          </a:xfrm>
          <a:prstGeom prst="rect">
            <a:avLst/>
          </a:prstGeom>
          <a:noFill/>
          <a:ln w="12700">
            <a:solidFill>
              <a:prstClr val="black"/>
            </a:solidFill>
          </a:ln>
        </p:spPr>
        <p:txBody>
          <a:bodyPr vert="horz" lIns="96147" tIns="48073" rIns="96147" bIns="48073" rtlCol="0" anchor="ctr"/>
          <a:lstStyle/>
          <a:p>
            <a:endParaRPr lang="ru-RU"/>
          </a:p>
        </p:txBody>
      </p:sp>
      <p:sp>
        <p:nvSpPr>
          <p:cNvPr id="5" name="Заметки 4"/>
          <p:cNvSpPr>
            <a:spLocks noGrp="1"/>
          </p:cNvSpPr>
          <p:nvPr>
            <p:ph type="body" sz="quarter" idx="3"/>
          </p:nvPr>
        </p:nvSpPr>
        <p:spPr>
          <a:xfrm>
            <a:off x="684690" y="4740791"/>
            <a:ext cx="5477510" cy="4491277"/>
          </a:xfrm>
          <a:prstGeom prst="rect">
            <a:avLst/>
          </a:prstGeom>
        </p:spPr>
        <p:txBody>
          <a:bodyPr vert="horz" lIns="96147" tIns="48073" rIns="96147" bIns="4807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79852"/>
            <a:ext cx="2966985" cy="499030"/>
          </a:xfrm>
          <a:prstGeom prst="rect">
            <a:avLst/>
          </a:prstGeom>
        </p:spPr>
        <p:txBody>
          <a:bodyPr vert="horz" lIns="96147" tIns="48073" rIns="96147" bIns="48073" rtlCol="0" anchor="b"/>
          <a:lstStyle>
            <a:lvl1pPr algn="l">
              <a:defRPr sz="1200"/>
            </a:lvl1pPr>
          </a:lstStyle>
          <a:p>
            <a:endParaRPr lang="ru-RU"/>
          </a:p>
        </p:txBody>
      </p:sp>
      <p:sp>
        <p:nvSpPr>
          <p:cNvPr id="7" name="Номер слайда 6"/>
          <p:cNvSpPr>
            <a:spLocks noGrp="1"/>
          </p:cNvSpPr>
          <p:nvPr>
            <p:ph type="sldNum" sz="quarter" idx="5"/>
          </p:nvPr>
        </p:nvSpPr>
        <p:spPr>
          <a:xfrm>
            <a:off x="3878320" y="9479852"/>
            <a:ext cx="2966985" cy="499030"/>
          </a:xfrm>
          <a:prstGeom prst="rect">
            <a:avLst/>
          </a:prstGeom>
        </p:spPr>
        <p:txBody>
          <a:bodyPr vert="horz" lIns="96147" tIns="48073" rIns="96147" bIns="48073" rtlCol="0" anchor="b"/>
          <a:lstStyle>
            <a:lvl1pPr algn="r">
              <a:defRPr sz="1200"/>
            </a:lvl1pPr>
          </a:lstStyle>
          <a:p>
            <a:fld id="{B6A8F914-21D3-4001-8A6C-F391E45B4654}" type="slidenum">
              <a:rPr lang="ru-RU" smtClean="0"/>
              <a:pPr/>
              <a:t>‹#›</a:t>
            </a:fld>
            <a:endParaRPr lang="ru-RU"/>
          </a:p>
        </p:txBody>
      </p:sp>
    </p:spTree>
    <p:extLst>
      <p:ext uri="{BB962C8B-B14F-4D97-AF65-F5344CB8AC3E}">
        <p14:creationId xmlns:p14="http://schemas.microsoft.com/office/powerpoint/2010/main" val="4156280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400050" y="1828800"/>
            <a:ext cx="5888736" cy="24384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10CD844-3128-49CC-9BE2-493CBA3E93C3}" type="datetimeFigureOut">
              <a:rPr lang="ru-RU" smtClean="0"/>
              <a:pPr/>
              <a:t>01.10.2025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DDCC479-43F4-4E66-843D-AF565B584C1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10CD844-3128-49CC-9BE2-493CBA3E93C3}" type="datetimeFigureOut">
              <a:rPr lang="ru-RU" smtClean="0"/>
              <a:pPr/>
              <a:t>01.10.2025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DCC479-43F4-4E66-843D-AF565B584C1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1219202"/>
            <a:ext cx="1543050" cy="6949017"/>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1219202"/>
            <a:ext cx="4514850" cy="6949017"/>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10CD844-3128-49CC-9BE2-493CBA3E93C3}" type="datetimeFigureOut">
              <a:rPr lang="ru-RU" smtClean="0"/>
              <a:pPr/>
              <a:t>01.10.2025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DCC479-43F4-4E66-843D-AF565B584C1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10CD844-3128-49CC-9BE2-493CBA3E93C3}" type="datetimeFigureOut">
              <a:rPr lang="ru-RU" smtClean="0"/>
              <a:pPr/>
              <a:t>01.10.2025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DCC479-43F4-4E66-843D-AF565B584C1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7764" y="1755648"/>
            <a:ext cx="5829300" cy="1816608"/>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397764" y="3606219"/>
            <a:ext cx="5829300" cy="2012949"/>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10CD844-3128-49CC-9BE2-493CBA3E93C3}" type="datetimeFigureOut">
              <a:rPr lang="ru-RU" smtClean="0"/>
              <a:pPr/>
              <a:t>01.10.2025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DCC479-43F4-4E66-843D-AF565B584C1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172200" cy="1524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34290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348615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10CD844-3128-49CC-9BE2-493CBA3E93C3}" type="datetimeFigureOut">
              <a:rPr lang="ru-RU" smtClean="0"/>
              <a:pPr/>
              <a:t>01.10.2025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DCC479-43F4-4E66-843D-AF565B584C1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172200" cy="1524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342900" y="2473664"/>
            <a:ext cx="3030141" cy="87913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3483769" y="2479677"/>
            <a:ext cx="3031331" cy="87312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42900" y="3352800"/>
            <a:ext cx="303014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3483769" y="3352800"/>
            <a:ext cx="303133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10CD844-3128-49CC-9BE2-493CBA3E93C3}" type="datetimeFigureOut">
              <a:rPr lang="ru-RU" smtClean="0"/>
              <a:pPr/>
              <a:t>01.10.2025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DCC479-43F4-4E66-843D-AF565B584C1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229350" cy="1524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10CD844-3128-49CC-9BE2-493CBA3E93C3}" type="datetimeFigureOut">
              <a:rPr lang="ru-RU" smtClean="0"/>
              <a:pPr/>
              <a:t>01.10.2025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DCC479-43F4-4E66-843D-AF565B584C1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0CD844-3128-49CC-9BE2-493CBA3E93C3}" type="datetimeFigureOut">
              <a:rPr lang="ru-RU" smtClean="0"/>
              <a:pPr/>
              <a:t>01.10.2025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DCC479-43F4-4E66-843D-AF565B584C1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 y="685803"/>
            <a:ext cx="2057400" cy="154940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514350" y="2235200"/>
            <a:ext cx="2057400" cy="6096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681287" y="2235200"/>
            <a:ext cx="3833813" cy="6096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10CD844-3128-49CC-9BE2-493CBA3E93C3}" type="datetimeFigureOut">
              <a:rPr lang="ru-RU" smtClean="0"/>
              <a:pPr/>
              <a:t>01.10.2025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DCC479-43F4-4E66-843D-AF565B584C1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2374315" y="1477436"/>
            <a:ext cx="3943350" cy="54864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457200" y="1569329"/>
            <a:ext cx="1659636" cy="211016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457200" y="3771713"/>
            <a:ext cx="1657350" cy="290576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10CD844-3128-49CC-9BE2-493CBA3E93C3}" type="datetimeFigureOut">
              <a:rPr lang="ru-RU" smtClean="0"/>
              <a:pPr/>
              <a:t>01.10.2025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6057900" y="8475134"/>
            <a:ext cx="457200" cy="486833"/>
          </a:xfrm>
        </p:spPr>
        <p:txBody>
          <a:bodyPr/>
          <a:lstStyle/>
          <a:p>
            <a:fld id="{5DDCC479-43F4-4E66-843D-AF565B584C18}" type="slidenum">
              <a:rPr lang="ru-RU" smtClean="0"/>
              <a:pPr/>
              <a:t>‹#›</a:t>
            </a:fld>
            <a:endParaRPr lang="ru-RU"/>
          </a:p>
        </p:txBody>
      </p:sp>
      <p:sp>
        <p:nvSpPr>
          <p:cNvPr id="3" name="Рисунок 2"/>
          <p:cNvSpPr>
            <a:spLocks noGrp="1"/>
          </p:cNvSpPr>
          <p:nvPr>
            <p:ph type="pic" idx="1"/>
          </p:nvPr>
        </p:nvSpPr>
        <p:spPr>
          <a:xfrm rot="420000">
            <a:off x="2614345" y="1599356"/>
            <a:ext cx="3463290" cy="524256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7144" y="-9525"/>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3286125" y="-9525"/>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342900" y="938784"/>
            <a:ext cx="6172200" cy="1524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342900" y="2580640"/>
            <a:ext cx="6172200" cy="5852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342900" y="8475134"/>
            <a:ext cx="16002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0CD844-3128-49CC-9BE2-493CBA3E93C3}" type="datetimeFigureOut">
              <a:rPr lang="ru-RU" smtClean="0"/>
              <a:pPr/>
              <a:t>01.10.2025</a:t>
            </a:fld>
            <a:endParaRPr lang="ru-RU"/>
          </a:p>
        </p:txBody>
      </p:sp>
      <p:sp>
        <p:nvSpPr>
          <p:cNvPr id="22" name="Нижний колонтитул 21"/>
          <p:cNvSpPr>
            <a:spLocks noGrp="1"/>
          </p:cNvSpPr>
          <p:nvPr>
            <p:ph type="ftr" sz="quarter" idx="3"/>
          </p:nvPr>
        </p:nvSpPr>
        <p:spPr>
          <a:xfrm>
            <a:off x="2000250" y="8475134"/>
            <a:ext cx="25146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5943600" y="8475134"/>
            <a:ext cx="571500" cy="486833"/>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DDCC479-43F4-4E66-843D-AF565B584C18}" type="slidenum">
              <a:rPr lang="ru-RU" smtClean="0"/>
              <a:pPr/>
              <a:t>‹#›</a:t>
            </a:fld>
            <a:endParaRPr lang="ru-RU"/>
          </a:p>
        </p:txBody>
      </p:sp>
      <p:grpSp>
        <p:nvGrpSpPr>
          <p:cNvPr id="2" name="Группа 1"/>
          <p:cNvGrpSpPr/>
          <p:nvPr/>
        </p:nvGrpSpPr>
        <p:grpSpPr>
          <a:xfrm>
            <a:off x="-14263" y="269877"/>
            <a:ext cx="6885411" cy="865632"/>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172200" cy="824904"/>
          </a:xfrm>
        </p:spPr>
        <p:txBody>
          <a:bodyPr>
            <a:noAutofit/>
          </a:bodyPr>
          <a:lstStyle/>
          <a:p>
            <a:pPr algn="ctr"/>
            <a:r>
              <a:rPr lang="ru-RU" sz="2800" b="1" i="1" dirty="0">
                <a:solidFill>
                  <a:srgbClr val="002060"/>
                </a:solidFill>
              </a:rPr>
              <a:t>Как кто плавает</a:t>
            </a:r>
            <a:br>
              <a:rPr lang="ru-RU" sz="2800" b="1" i="1" dirty="0">
                <a:solidFill>
                  <a:srgbClr val="002060"/>
                </a:solidFill>
              </a:rPr>
            </a:br>
            <a:endParaRPr lang="ru-RU" sz="2800" b="1" i="1" dirty="0">
              <a:solidFill>
                <a:srgbClr val="002060"/>
              </a:solidFill>
            </a:endParaRPr>
          </a:p>
        </p:txBody>
      </p:sp>
      <p:sp>
        <p:nvSpPr>
          <p:cNvPr id="3" name="Объект 2"/>
          <p:cNvSpPr>
            <a:spLocks noGrp="1"/>
          </p:cNvSpPr>
          <p:nvPr>
            <p:ph sz="half" idx="1"/>
          </p:nvPr>
        </p:nvSpPr>
        <p:spPr>
          <a:xfrm>
            <a:off x="476672" y="2843808"/>
            <a:ext cx="5800744" cy="7044505"/>
          </a:xfrm>
        </p:spPr>
        <p:txBody>
          <a:bodyPr>
            <a:normAutofit fontScale="40000" lnSpcReduction="20000"/>
          </a:bodyPr>
          <a:lstStyle/>
          <a:p>
            <a:r>
              <a:rPr lang="ru-RU" sz="4500" b="1" i="1" u="sng" dirty="0" smtClean="0">
                <a:solidFill>
                  <a:srgbClr val="002060"/>
                </a:solidFill>
                <a:latin typeface="Times New Roman" pitchFamily="18" charset="0"/>
                <a:cs typeface="Times New Roman" pitchFamily="18" charset="0"/>
              </a:rPr>
              <a:t>Задача </a:t>
            </a:r>
            <a:r>
              <a:rPr lang="ru-RU" sz="4500" b="1" i="1" u="sng" dirty="0">
                <a:solidFill>
                  <a:srgbClr val="002060"/>
                </a:solidFill>
                <a:latin typeface="Times New Roman" pitchFamily="18" charset="0"/>
                <a:cs typeface="Times New Roman" pitchFamily="18" charset="0"/>
              </a:rPr>
              <a:t>игры:</a:t>
            </a:r>
            <a:r>
              <a:rPr lang="ru-RU" sz="4500" dirty="0">
                <a:solidFill>
                  <a:srgbClr val="002060"/>
                </a:solidFill>
                <a:latin typeface="Times New Roman" pitchFamily="18" charset="0"/>
                <a:cs typeface="Times New Roman" pitchFamily="18" charset="0"/>
              </a:rPr>
              <a:t> упражнять детей в разных видах передвижения в воде</a:t>
            </a:r>
          </a:p>
          <a:p>
            <a:r>
              <a:rPr lang="ru-RU" sz="4500" b="1" i="1" u="sng" dirty="0">
                <a:solidFill>
                  <a:srgbClr val="002060"/>
                </a:solidFill>
                <a:latin typeface="Times New Roman" pitchFamily="18" charset="0"/>
                <a:cs typeface="Times New Roman" pitchFamily="18" charset="0"/>
              </a:rPr>
              <a:t>Описание:</a:t>
            </a:r>
            <a:r>
              <a:rPr lang="ru-RU" sz="4500" dirty="0">
                <a:solidFill>
                  <a:srgbClr val="002060"/>
                </a:solidFill>
                <a:latin typeface="Times New Roman" pitchFamily="18" charset="0"/>
                <a:cs typeface="Times New Roman" pitchFamily="18" charset="0"/>
              </a:rPr>
              <a:t> Детям показывают, как передвигаются в воде разные животные: крокодил, рак, краб, лягушка, пингвин, тюлень, дельфин. Затем по сигналу преподавателя дети изображают названных животных.</a:t>
            </a:r>
          </a:p>
          <a:p>
            <a:r>
              <a:rPr lang="ru-RU" sz="4500" i="1" dirty="0">
                <a:solidFill>
                  <a:srgbClr val="002060"/>
                </a:solidFill>
                <a:latin typeface="Times New Roman" pitchFamily="18" charset="0"/>
                <a:cs typeface="Times New Roman" pitchFamily="18" charset="0"/>
              </a:rPr>
              <a:t>Крокодил — </a:t>
            </a:r>
            <a:r>
              <a:rPr lang="ru-RU" sz="4500" dirty="0">
                <a:solidFill>
                  <a:srgbClr val="002060"/>
                </a:solidFill>
                <a:latin typeface="Times New Roman" pitchFamily="18" charset="0"/>
                <a:cs typeface="Times New Roman" pitchFamily="18" charset="0"/>
              </a:rPr>
              <a:t>лечь на воду, опереться руками о дно, ноги вытянуть; перебирая руками по дну, двигаться вперед.</a:t>
            </a:r>
          </a:p>
          <a:p>
            <a:r>
              <a:rPr lang="ru-RU" sz="4500" dirty="0">
                <a:solidFill>
                  <a:srgbClr val="002060"/>
                </a:solidFill>
                <a:latin typeface="Times New Roman" pitchFamily="18" charset="0"/>
                <a:cs typeface="Times New Roman" pitchFamily="18" charset="0"/>
              </a:rPr>
              <a:t>Рак — в том же положении двигаться назад.</a:t>
            </a:r>
          </a:p>
          <a:p>
            <a:r>
              <a:rPr lang="ru-RU" sz="4500" i="1" dirty="0">
                <a:solidFill>
                  <a:srgbClr val="002060"/>
                </a:solidFill>
                <a:latin typeface="Times New Roman" pitchFamily="18" charset="0"/>
                <a:cs typeface="Times New Roman" pitchFamily="18" charset="0"/>
              </a:rPr>
              <a:t>Краб — </a:t>
            </a:r>
            <a:r>
              <a:rPr lang="ru-RU" sz="4500" dirty="0">
                <a:solidFill>
                  <a:srgbClr val="002060"/>
                </a:solidFill>
                <a:latin typeface="Times New Roman" pitchFamily="18" charset="0"/>
                <a:cs typeface="Times New Roman" pitchFamily="18" charset="0"/>
              </a:rPr>
              <a:t>в том же положении двигаться вправо и влево.</a:t>
            </a:r>
          </a:p>
          <a:p>
            <a:r>
              <a:rPr lang="ru-RU" sz="4500" i="1" dirty="0">
                <a:solidFill>
                  <a:srgbClr val="002060"/>
                </a:solidFill>
                <a:latin typeface="Times New Roman" pitchFamily="18" charset="0"/>
                <a:cs typeface="Times New Roman" pitchFamily="18" charset="0"/>
              </a:rPr>
              <a:t>Лягушка — </a:t>
            </a:r>
            <a:r>
              <a:rPr lang="ru-RU" sz="4500" dirty="0">
                <a:solidFill>
                  <a:srgbClr val="002060"/>
                </a:solidFill>
                <a:latin typeface="Times New Roman" pitchFamily="18" charset="0"/>
                <a:cs typeface="Times New Roman" pitchFamily="18" charset="0"/>
              </a:rPr>
              <a:t>из положения присев выпрыгивать из воды и снова приседать.</a:t>
            </a:r>
          </a:p>
          <a:p>
            <a:r>
              <a:rPr lang="ru-RU" sz="4500" i="1" dirty="0">
                <a:solidFill>
                  <a:srgbClr val="002060"/>
                </a:solidFill>
                <a:latin typeface="Times New Roman" pitchFamily="18" charset="0"/>
                <a:cs typeface="Times New Roman" pitchFamily="18" charset="0"/>
              </a:rPr>
              <a:t>Пингвин</a:t>
            </a:r>
            <a:r>
              <a:rPr lang="ru-RU" sz="4500" dirty="0">
                <a:solidFill>
                  <a:srgbClr val="002060"/>
                </a:solidFill>
                <a:latin typeface="Times New Roman" pitchFamily="18" charset="0"/>
                <a:cs typeface="Times New Roman" pitchFamily="18" charset="0"/>
              </a:rPr>
              <a:t>— передвигаться по бассейну, раскачиваясь из стороны в сторону, прижав руки к туловищу.</a:t>
            </a:r>
          </a:p>
          <a:p>
            <a:r>
              <a:rPr lang="ru-RU" sz="4500" i="1" dirty="0">
                <a:solidFill>
                  <a:srgbClr val="002060"/>
                </a:solidFill>
                <a:latin typeface="Times New Roman" pitchFamily="18" charset="0"/>
                <a:cs typeface="Times New Roman" pitchFamily="18" charset="0"/>
              </a:rPr>
              <a:t>Дельфин — </a:t>
            </a:r>
            <a:r>
              <a:rPr lang="ru-RU" sz="4500" dirty="0">
                <a:solidFill>
                  <a:srgbClr val="002060"/>
                </a:solidFill>
                <a:latin typeface="Times New Roman" pitchFamily="18" charset="0"/>
                <a:cs typeface="Times New Roman" pitchFamily="18" charset="0"/>
              </a:rPr>
              <a:t>выпрыгивать из воды как можно выше из положения присев.</a:t>
            </a:r>
          </a:p>
          <a:p>
            <a:r>
              <a:rPr lang="ru-RU" sz="4500" b="1" i="1" u="sng" dirty="0">
                <a:solidFill>
                  <a:srgbClr val="002060"/>
                </a:solidFill>
                <a:latin typeface="Times New Roman" pitchFamily="18" charset="0"/>
                <a:cs typeface="Times New Roman" pitchFamily="18" charset="0"/>
              </a:rPr>
              <a:t>Правила:</a:t>
            </a:r>
            <a:r>
              <a:rPr lang="ru-RU" sz="4500" dirty="0">
                <a:solidFill>
                  <a:srgbClr val="002060"/>
                </a:solidFill>
                <a:latin typeface="Times New Roman" pitchFamily="18" charset="0"/>
                <a:cs typeface="Times New Roman" pitchFamily="18" charset="0"/>
              </a:rPr>
              <a:t> Выполнять задания по сигналу педагога, не мешать товарищам.</a:t>
            </a:r>
          </a:p>
          <a:p>
            <a:r>
              <a:rPr lang="ru-RU" sz="4500" b="1" i="1" u="sng" dirty="0">
                <a:solidFill>
                  <a:srgbClr val="002060"/>
                </a:solidFill>
                <a:latin typeface="Times New Roman" pitchFamily="18" charset="0"/>
                <a:cs typeface="Times New Roman" pitchFamily="18" charset="0"/>
              </a:rPr>
              <a:t>Методические указания:</a:t>
            </a:r>
            <a:r>
              <a:rPr lang="ru-RU" sz="4500" dirty="0">
                <a:solidFill>
                  <a:srgbClr val="002060"/>
                </a:solidFill>
                <a:latin typeface="Times New Roman" pitchFamily="18" charset="0"/>
                <a:cs typeface="Times New Roman" pitchFamily="18" charset="0"/>
              </a:rPr>
              <a:t> Игру можно проводить при условии, что все дети знают способы передвижения разных животных. Первое время следует давать не более трех заданий. Постепенно количество заданий можно увеличивать.</a:t>
            </a:r>
          </a:p>
          <a:p>
            <a:endParaRPr lang="ru-RU" dirty="0"/>
          </a:p>
        </p:txBody>
      </p:sp>
      <p:pic>
        <p:nvPicPr>
          <p:cNvPr id="1026" name="Picture 2" descr="H:\фото для марины хошевой\DSC09834.JPG"/>
          <p:cNvPicPr>
            <a:picLocks noGrp="1" noChangeAspect="1" noChangeArrowheads="1"/>
          </p:cNvPicPr>
          <p:nvPr>
            <p:ph sz="half" idx="2"/>
          </p:nvPr>
        </p:nvPicPr>
        <p:blipFill>
          <a:blip r:embed="rId2" cstate="print"/>
          <a:srcRect/>
          <a:stretch>
            <a:fillRect/>
          </a:stretch>
        </p:blipFill>
        <p:spPr bwMode="auto">
          <a:xfrm>
            <a:off x="2276872" y="1403648"/>
            <a:ext cx="2146272" cy="1428750"/>
          </a:xfrm>
          <a:prstGeom prst="rect">
            <a:avLst/>
          </a:prstGeom>
          <a:noFill/>
        </p:spPr>
      </p:pic>
      <p:sp>
        <p:nvSpPr>
          <p:cNvPr id="6" name="Прямоугольник 5"/>
          <p:cNvSpPr/>
          <p:nvPr/>
        </p:nvSpPr>
        <p:spPr>
          <a:xfrm>
            <a:off x="0" y="0"/>
            <a:ext cx="6858000" cy="9144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Picture 2" descr="C:\Users\доу-27\Desktop\Рисунок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40" y="251520"/>
            <a:ext cx="6408712" cy="828092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028286" y="8532440"/>
            <a:ext cx="2368405" cy="400110"/>
          </a:xfrm>
          <a:prstGeom prst="rect">
            <a:avLst/>
          </a:prstGeom>
        </p:spPr>
        <p:txBody>
          <a:bodyPr wrap="none">
            <a:spAutoFit/>
          </a:bodyPr>
          <a:lstStyle/>
          <a:p>
            <a:pPr algn="ctr"/>
            <a:r>
              <a:rPr lang="ru-RU" sz="2000" dirty="0" smtClean="0">
                <a:solidFill>
                  <a:schemeClr val="accent1">
                    <a:lumMod val="75000"/>
                  </a:schemeClr>
                </a:solidFill>
              </a:rPr>
              <a:t>Екатеринбург,2024</a:t>
            </a:r>
            <a:endParaRPr lang="ru-RU" sz="2000" dirty="0">
              <a:solidFill>
                <a:schemeClr val="accent1">
                  <a:lumMod val="75000"/>
                </a:schemeClr>
              </a:solidFill>
            </a:endParaRPr>
          </a:p>
        </p:txBody>
      </p:sp>
    </p:spTree>
    <p:extLst>
      <p:ext uri="{BB962C8B-B14F-4D97-AF65-F5344CB8AC3E}">
        <p14:creationId xmlns:p14="http://schemas.microsoft.com/office/powerpoint/2010/main" val="1543020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172200" cy="968920"/>
          </a:xfrm>
        </p:spPr>
        <p:txBody>
          <a:bodyPr>
            <a:normAutofit/>
          </a:bodyPr>
          <a:lstStyle/>
          <a:p>
            <a:pPr algn="ctr"/>
            <a:r>
              <a:rPr lang="ru-RU" sz="2800" b="1" i="1" dirty="0">
                <a:solidFill>
                  <a:srgbClr val="002060"/>
                </a:solidFill>
              </a:rPr>
              <a:t>Волны на море</a:t>
            </a:r>
            <a:r>
              <a:rPr lang="ru-RU" sz="2800" dirty="0">
                <a:solidFill>
                  <a:srgbClr val="002060"/>
                </a:solidFill>
              </a:rPr>
              <a:t/>
            </a:r>
            <a:br>
              <a:rPr lang="ru-RU" sz="2800" dirty="0">
                <a:solidFill>
                  <a:srgbClr val="002060"/>
                </a:solidFill>
              </a:rPr>
            </a:br>
            <a:endParaRPr lang="ru-RU" sz="2800" dirty="0">
              <a:solidFill>
                <a:srgbClr val="002060"/>
              </a:solidFill>
            </a:endParaRPr>
          </a:p>
        </p:txBody>
      </p:sp>
      <p:sp>
        <p:nvSpPr>
          <p:cNvPr id="3" name="Объект 2"/>
          <p:cNvSpPr>
            <a:spLocks noGrp="1"/>
          </p:cNvSpPr>
          <p:nvPr>
            <p:ph sz="half" idx="1"/>
          </p:nvPr>
        </p:nvSpPr>
        <p:spPr>
          <a:xfrm>
            <a:off x="342900" y="1857357"/>
            <a:ext cx="6015058" cy="3786213"/>
          </a:xfrm>
        </p:spPr>
        <p:txBody>
          <a:bodyPr>
            <a:normAutofit fontScale="92500" lnSpcReduction="10000"/>
          </a:bodyPr>
          <a:lstStyle/>
          <a:p>
            <a:pPr algn="ctr"/>
            <a:r>
              <a:rPr lang="ru-RU" sz="1900" b="1" i="1" u="sng" dirty="0" smtClean="0">
                <a:solidFill>
                  <a:srgbClr val="002060"/>
                </a:solidFill>
                <a:latin typeface="Times New Roman" pitchFamily="18" charset="0"/>
                <a:cs typeface="Times New Roman" pitchFamily="18" charset="0"/>
              </a:rPr>
              <a:t>Задача</a:t>
            </a:r>
            <a:r>
              <a:rPr lang="ru-RU" sz="1900" b="1" i="1" u="sng" dirty="0">
                <a:solidFill>
                  <a:srgbClr val="002060"/>
                </a:solidFill>
                <a:latin typeface="Times New Roman" pitchFamily="18" charset="0"/>
                <a:cs typeface="Times New Roman" pitchFamily="18" charset="0"/>
              </a:rPr>
              <a:t>   игры:</a:t>
            </a:r>
            <a:r>
              <a:rPr lang="ru-RU" sz="1900" dirty="0">
                <a:solidFill>
                  <a:srgbClr val="002060"/>
                </a:solidFill>
                <a:latin typeface="Times New Roman" pitchFamily="18" charset="0"/>
                <a:cs typeface="Times New Roman" pitchFamily="18" charset="0"/>
              </a:rPr>
              <a:t> познакомить с сопротивлением воды.</a:t>
            </a:r>
          </a:p>
          <a:p>
            <a:pPr algn="ctr"/>
            <a:r>
              <a:rPr lang="ru-RU" sz="1900" b="1" i="1" u="sng" dirty="0">
                <a:solidFill>
                  <a:srgbClr val="002060"/>
                </a:solidFill>
                <a:latin typeface="Times New Roman" pitchFamily="18" charset="0"/>
                <a:cs typeface="Times New Roman" pitchFamily="18" charset="0"/>
              </a:rPr>
              <a:t>Описание:</a:t>
            </a:r>
            <a:r>
              <a:rPr lang="ru-RU" sz="1900" dirty="0">
                <a:solidFill>
                  <a:srgbClr val="002060"/>
                </a:solidFill>
                <a:latin typeface="Times New Roman" pitchFamily="18" charset="0"/>
                <a:cs typeface="Times New Roman" pitchFamily="18" charset="0"/>
              </a:rPr>
              <a:t> Занимающиеся стоят лицом в круг на расстоянии вытянутых рук. Руки отведены вправо (влево), лежат на поверхности воды, ладони повернуты по направлению движения рук. Одновременно с поворотом туловища дети проносят руки под самой поверхностью воды в противоположную сторону — образуются волны. Движение продолжается беспрерывно то в одну, то в другую сторону.</a:t>
            </a:r>
          </a:p>
          <a:p>
            <a:pPr algn="ctr"/>
            <a:r>
              <a:rPr lang="ru-RU" sz="1900" b="1" i="1" u="sng" dirty="0">
                <a:solidFill>
                  <a:srgbClr val="002060"/>
                </a:solidFill>
                <a:latin typeface="Times New Roman" pitchFamily="18" charset="0"/>
                <a:cs typeface="Times New Roman" pitchFamily="18" charset="0"/>
              </a:rPr>
              <a:t>Правила:</a:t>
            </a:r>
            <a:r>
              <a:rPr lang="ru-RU" sz="1900" dirty="0">
                <a:solidFill>
                  <a:srgbClr val="002060"/>
                </a:solidFill>
                <a:latin typeface="Times New Roman" pitchFamily="18" charset="0"/>
                <a:cs typeface="Times New Roman" pitchFamily="18" charset="0"/>
              </a:rPr>
              <a:t> Нельзя опускать руки глубоко я воду.</a:t>
            </a:r>
          </a:p>
          <a:p>
            <a:pPr algn="ctr"/>
            <a:r>
              <a:rPr lang="ru-RU" sz="1900" dirty="0">
                <a:solidFill>
                  <a:srgbClr val="002060"/>
                </a:solidFill>
                <a:latin typeface="Times New Roman" pitchFamily="18" charset="0"/>
                <a:cs typeface="Times New Roman" pitchFamily="18" charset="0"/>
              </a:rPr>
              <a:t>Методические указания. Для одновременности </a:t>
            </a:r>
            <a:r>
              <a:rPr lang="ru-RU" sz="1900" dirty="0" smtClean="0">
                <a:solidFill>
                  <a:srgbClr val="002060"/>
                </a:solidFill>
                <a:latin typeface="Times New Roman" pitchFamily="18" charset="0"/>
                <a:cs typeface="Times New Roman" pitchFamily="18" charset="0"/>
              </a:rPr>
              <a:t>выполнения </a:t>
            </a:r>
            <a:r>
              <a:rPr lang="ru-RU" sz="1900" dirty="0" err="1" smtClean="0">
                <a:solidFill>
                  <a:srgbClr val="002060"/>
                </a:solidFill>
                <a:latin typeface="Times New Roman" pitchFamily="18" charset="0"/>
                <a:cs typeface="Times New Roman" pitchFamily="18" charset="0"/>
              </a:rPr>
              <a:t>упражнениядети</a:t>
            </a:r>
            <a:r>
              <a:rPr lang="ru-RU" sz="1900" dirty="0" smtClean="0">
                <a:solidFill>
                  <a:srgbClr val="002060"/>
                </a:solidFill>
                <a:latin typeface="Times New Roman" pitchFamily="18" charset="0"/>
                <a:cs typeface="Times New Roman" pitchFamily="18" charset="0"/>
              </a:rPr>
              <a:t> </a:t>
            </a:r>
            <a:r>
              <a:rPr lang="ru-RU" sz="1900" dirty="0">
                <a:solidFill>
                  <a:srgbClr val="002060"/>
                </a:solidFill>
                <a:latin typeface="Times New Roman" pitchFamily="18" charset="0"/>
                <a:cs typeface="Times New Roman" pitchFamily="18" charset="0"/>
              </a:rPr>
              <a:t>вслух приговаривают: «У-ух, у-ух».</a:t>
            </a:r>
          </a:p>
          <a:p>
            <a:endParaRPr lang="ru-RU"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312" y="5796136"/>
            <a:ext cx="5484688" cy="2483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682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1043608"/>
            <a:ext cx="6172200" cy="428628"/>
          </a:xfrm>
        </p:spPr>
        <p:txBody>
          <a:bodyPr>
            <a:normAutofit fontScale="90000"/>
          </a:bodyPr>
          <a:lstStyle/>
          <a:p>
            <a:pPr algn="ctr"/>
            <a:r>
              <a:rPr lang="ru-RU" dirty="0" smtClean="0">
                <a:solidFill>
                  <a:srgbClr val="002060"/>
                </a:solidFill>
              </a:rPr>
              <a:t/>
            </a:r>
            <a:br>
              <a:rPr lang="ru-RU" dirty="0" smtClean="0">
                <a:solidFill>
                  <a:srgbClr val="002060"/>
                </a:solidFill>
              </a:rPr>
            </a:br>
            <a:r>
              <a:rPr lang="ru-RU" dirty="0" smtClean="0">
                <a:solidFill>
                  <a:srgbClr val="002060"/>
                </a:solidFill>
              </a:rPr>
              <a:t/>
            </a:r>
            <a:br>
              <a:rPr lang="ru-RU" dirty="0" smtClean="0">
                <a:solidFill>
                  <a:srgbClr val="002060"/>
                </a:solidFill>
              </a:rPr>
            </a:br>
            <a:r>
              <a:rPr lang="ru-RU" dirty="0" smtClean="0">
                <a:solidFill>
                  <a:srgbClr val="002060"/>
                </a:solidFill>
              </a:rPr>
              <a:t/>
            </a:r>
            <a:br>
              <a:rPr lang="ru-RU" dirty="0" smtClean="0">
                <a:solidFill>
                  <a:srgbClr val="002060"/>
                </a:solidFill>
              </a:rPr>
            </a:br>
            <a:r>
              <a:rPr lang="ru-RU" dirty="0" smtClean="0">
                <a:solidFill>
                  <a:srgbClr val="002060"/>
                </a:solidFill>
              </a:rPr>
              <a:t/>
            </a:r>
            <a:br>
              <a:rPr lang="ru-RU" dirty="0" smtClean="0">
                <a:solidFill>
                  <a:srgbClr val="002060"/>
                </a:solidFill>
              </a:rPr>
            </a:br>
            <a:r>
              <a:rPr lang="ru-RU" dirty="0" smtClean="0">
                <a:solidFill>
                  <a:srgbClr val="002060"/>
                </a:solidFill>
              </a:rPr>
              <a:t/>
            </a:r>
            <a:br>
              <a:rPr lang="ru-RU" dirty="0" smtClean="0">
                <a:solidFill>
                  <a:srgbClr val="002060"/>
                </a:solidFill>
              </a:rPr>
            </a:br>
            <a:r>
              <a:rPr lang="ru-RU" sz="3100" b="1" i="1" dirty="0" smtClean="0">
                <a:solidFill>
                  <a:srgbClr val="002060"/>
                </a:solidFill>
              </a:rPr>
              <a:t>Поймай лодочку (рыбку)</a:t>
            </a:r>
            <a:r>
              <a:rPr lang="ru-RU" sz="5400" b="1" i="1" dirty="0" smtClean="0">
                <a:solidFill>
                  <a:srgbClr val="002060"/>
                </a:solidFill>
              </a:rPr>
              <a:t/>
            </a:r>
            <a:br>
              <a:rPr lang="ru-RU" sz="5400" b="1" i="1" dirty="0" smtClean="0">
                <a:solidFill>
                  <a:srgbClr val="002060"/>
                </a:solidFill>
              </a:rPr>
            </a:br>
            <a:endParaRPr lang="ru-RU" sz="2000" dirty="0">
              <a:solidFill>
                <a:srgbClr val="002060"/>
              </a:solidFill>
            </a:endParaRPr>
          </a:p>
        </p:txBody>
      </p:sp>
      <p:sp>
        <p:nvSpPr>
          <p:cNvPr id="3" name="Объект 2"/>
          <p:cNvSpPr>
            <a:spLocks noGrp="1"/>
          </p:cNvSpPr>
          <p:nvPr>
            <p:ph sz="half" idx="1"/>
          </p:nvPr>
        </p:nvSpPr>
        <p:spPr>
          <a:xfrm>
            <a:off x="548680" y="4644008"/>
            <a:ext cx="5729306" cy="3857653"/>
          </a:xfrm>
        </p:spPr>
        <p:txBody>
          <a:bodyPr>
            <a:normAutofit fontScale="92500"/>
          </a:bodyPr>
          <a:lstStyle/>
          <a:p>
            <a:pPr algn="ctr"/>
            <a:r>
              <a:rPr lang="ru-RU" sz="1900" b="1" i="1" u="sng" dirty="0" smtClean="0">
                <a:solidFill>
                  <a:srgbClr val="002060"/>
                </a:solidFill>
                <a:latin typeface="Times New Roman" pitchFamily="18" charset="0"/>
                <a:cs typeface="Times New Roman" pitchFamily="18" charset="0"/>
              </a:rPr>
              <a:t>Задача </a:t>
            </a:r>
            <a:r>
              <a:rPr lang="ru-RU" sz="1900" b="1" i="1" u="sng" dirty="0">
                <a:solidFill>
                  <a:srgbClr val="002060"/>
                </a:solidFill>
                <a:latin typeface="Times New Roman" pitchFamily="18" charset="0"/>
                <a:cs typeface="Times New Roman" pitchFamily="18" charset="0"/>
              </a:rPr>
              <a:t>игры:</a:t>
            </a:r>
            <a:r>
              <a:rPr lang="ru-RU" sz="1900" dirty="0">
                <a:solidFill>
                  <a:srgbClr val="002060"/>
                </a:solidFill>
                <a:latin typeface="Times New Roman" pitchFamily="18" charset="0"/>
                <a:cs typeface="Times New Roman" pitchFamily="18" charset="0"/>
              </a:rPr>
              <a:t> приучать детей передвигаться в воде, преодолевать ее сопротивление.</a:t>
            </a:r>
          </a:p>
          <a:p>
            <a:pPr algn="ctr"/>
            <a:r>
              <a:rPr lang="ru-RU" sz="1900" b="1" i="1" u="sng" dirty="0">
                <a:solidFill>
                  <a:srgbClr val="002060"/>
                </a:solidFill>
                <a:latin typeface="Times New Roman" pitchFamily="18" charset="0"/>
                <a:cs typeface="Times New Roman" pitchFamily="18" charset="0"/>
              </a:rPr>
              <a:t>Описание:</a:t>
            </a:r>
            <a:r>
              <a:rPr lang="ru-RU" sz="1900" dirty="0">
                <a:solidFill>
                  <a:srgbClr val="002060"/>
                </a:solidFill>
                <a:latin typeface="Times New Roman" pitchFamily="18" charset="0"/>
                <a:cs typeface="Times New Roman" pitchFamily="18" charset="0"/>
              </a:rPr>
              <a:t> Дети стоят у бортика по одной стороне </a:t>
            </a:r>
            <a:r>
              <a:rPr lang="ru-RU" sz="1900" dirty="0" err="1">
                <a:solidFill>
                  <a:srgbClr val="002060"/>
                </a:solidFill>
                <a:latin typeface="Times New Roman" pitchFamily="18" charset="0"/>
                <a:cs typeface="Times New Roman" pitchFamily="18" charset="0"/>
              </a:rPr>
              <a:t>бассейна.Преподава­тель</a:t>
            </a:r>
            <a:r>
              <a:rPr lang="ru-RU" sz="1900" dirty="0">
                <a:solidFill>
                  <a:srgbClr val="002060"/>
                </a:solidFill>
                <a:latin typeface="Times New Roman" pitchFamily="18" charset="0"/>
                <a:cs typeface="Times New Roman" pitchFamily="18" charset="0"/>
              </a:rPr>
              <a:t> пускает пластмассовые лодочки и предлагает детям </a:t>
            </a:r>
            <a:r>
              <a:rPr lang="ru-RU" sz="1900" dirty="0" err="1">
                <a:solidFill>
                  <a:srgbClr val="002060"/>
                </a:solidFill>
                <a:latin typeface="Times New Roman" pitchFamily="18" charset="0"/>
                <a:cs typeface="Times New Roman" pitchFamily="18" charset="0"/>
              </a:rPr>
              <a:t>пойматьих</a:t>
            </a:r>
            <a:r>
              <a:rPr lang="ru-RU" sz="1900" dirty="0">
                <a:solidFill>
                  <a:srgbClr val="002060"/>
                </a:solidFill>
                <a:latin typeface="Times New Roman" pitchFamily="18" charset="0"/>
                <a:cs typeface="Times New Roman" pitchFamily="18" charset="0"/>
              </a:rPr>
              <a:t>. Затем дети отдают лодочки преподавателю. Игра повторяется.</a:t>
            </a:r>
          </a:p>
          <a:p>
            <a:pPr algn="ctr"/>
            <a:r>
              <a:rPr lang="ru-RU" sz="1900" b="1" i="1" u="sng" dirty="0">
                <a:solidFill>
                  <a:srgbClr val="002060"/>
                </a:solidFill>
                <a:latin typeface="Times New Roman" pitchFamily="18" charset="0"/>
                <a:cs typeface="Times New Roman" pitchFamily="18" charset="0"/>
              </a:rPr>
              <a:t>Правила:</a:t>
            </a:r>
            <a:r>
              <a:rPr lang="ru-RU" sz="1900" dirty="0">
                <a:solidFill>
                  <a:srgbClr val="002060"/>
                </a:solidFill>
                <a:latin typeface="Times New Roman" pitchFamily="18" charset="0"/>
                <a:cs typeface="Times New Roman" pitchFamily="18" charset="0"/>
              </a:rPr>
              <a:t> Нельзя толкать друг друга, можно ловить только по одной лодочке.</a:t>
            </a:r>
          </a:p>
          <a:p>
            <a:pPr algn="ctr"/>
            <a:r>
              <a:rPr lang="ru-RU" sz="1900" b="1" i="1" u="sng" dirty="0">
                <a:solidFill>
                  <a:srgbClr val="002060"/>
                </a:solidFill>
                <a:latin typeface="Times New Roman" pitchFamily="18" charset="0"/>
                <a:cs typeface="Times New Roman" pitchFamily="18" charset="0"/>
              </a:rPr>
              <a:t>Методические указания:</a:t>
            </a:r>
            <a:r>
              <a:rPr lang="ru-RU" sz="1900" dirty="0">
                <a:solidFill>
                  <a:srgbClr val="002060"/>
                </a:solidFill>
                <a:latin typeface="Times New Roman" pitchFamily="18" charset="0"/>
                <a:cs typeface="Times New Roman" pitchFamily="18" charset="0"/>
              </a:rPr>
              <a:t> На первых порах не надо торопить малышей. При повторном проведении игры можно предложить детям задание: «Кто быстрее поймает лодочку?», чтобы стимулировать более быстрое передвижение их в воде.</a:t>
            </a:r>
          </a:p>
          <a:p>
            <a:endParaRPr lang="ru-RU"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2816" y="1403648"/>
            <a:ext cx="3553408" cy="308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816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доу-27\Desktop\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0" y="2123728"/>
            <a:ext cx="6408712" cy="6624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доу-27\Desktop\Рисунок1.jpg"/>
          <p:cNvPicPr>
            <a:picLocks noChangeAspect="1" noChangeArrowheads="1"/>
          </p:cNvPicPr>
          <p:nvPr/>
        </p:nvPicPr>
        <p:blipFill rotWithShape="1">
          <a:blip r:embed="rId2">
            <a:extLst>
              <a:ext uri="{28A0092B-C50C-407E-A947-70E740481C1C}">
                <a14:useLocalDpi xmlns:a14="http://schemas.microsoft.com/office/drawing/2010/main" val="0"/>
              </a:ext>
            </a:extLst>
          </a:blip>
          <a:srcRect t="5648" b="81162"/>
          <a:stretch/>
        </p:blipFill>
        <p:spPr bwMode="auto">
          <a:xfrm>
            <a:off x="260648" y="485191"/>
            <a:ext cx="6408712" cy="85307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2551" y="1436747"/>
            <a:ext cx="6585456" cy="830997"/>
          </a:xfrm>
          <a:prstGeom prst="rect">
            <a:avLst/>
          </a:prstGeom>
          <a:noFill/>
        </p:spPr>
        <p:txBody>
          <a:bodyPr wrap="none" lIns="91440" tIns="45720" rIns="91440" bIns="45720">
            <a:spAutoFit/>
          </a:bodyPr>
          <a:lstStyle/>
          <a:p>
            <a:pPr algn="ctr"/>
            <a:r>
              <a:rPr lang="ru-RU"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Весёлый дельфин</a:t>
            </a:r>
            <a:endParaRPr lang="ru-RU"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Прямоугольник 6"/>
          <p:cNvSpPr/>
          <p:nvPr/>
        </p:nvSpPr>
        <p:spPr>
          <a:xfrm>
            <a:off x="44624" y="9464"/>
            <a:ext cx="5686975" cy="461665"/>
          </a:xfrm>
          <a:prstGeom prst="rect">
            <a:avLst/>
          </a:prstGeom>
          <a:noFill/>
        </p:spPr>
        <p:txBody>
          <a:bodyPr wrap="square" lIns="91440" tIns="45720" rIns="91440" bIns="45720">
            <a:spAutoFit/>
          </a:bodyPr>
          <a:lstStyle/>
          <a:p>
            <a:pPr algn="ct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Приложение к программе</a:t>
            </a:r>
            <a:endPar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9" name="Picture 20" descr="C:\Users\доу-27\Desktop\Рисунок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3219" y="9464"/>
            <a:ext cx="1474788"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113584" y="8715404"/>
            <a:ext cx="3744416" cy="369332"/>
          </a:xfrm>
          <a:prstGeom prst="rect">
            <a:avLst/>
          </a:prstGeom>
        </p:spPr>
        <p:txBody>
          <a:bodyPr wrap="square">
            <a:spAutoFit/>
          </a:bodyPr>
          <a:lstStyle/>
          <a:p>
            <a:pPr algn="ctr"/>
            <a:r>
              <a:rPr lang="ru-RU" b="1" dirty="0" smtClean="0">
                <a:ln w="10541" cmpd="sng">
                  <a:solidFill>
                    <a:schemeClr val="accent1">
                      <a:shade val="88000"/>
                      <a:satMod val="110000"/>
                    </a:schemeClr>
                  </a:solidFill>
                  <a:prstDash val="solid"/>
                </a:ln>
              </a:rPr>
              <a:t>Руководитель: Карнаухова Е.В.</a:t>
            </a:r>
            <a:endParaRPr lang="ru-RU" b="1" dirty="0">
              <a:ln w="10541" cmpd="sng">
                <a:solidFill>
                  <a:schemeClr val="accent1">
                    <a:shade val="88000"/>
                    <a:satMod val="110000"/>
                  </a:schemeClr>
                </a:solidFill>
                <a:prstDash val="solid"/>
              </a:ln>
            </a:endParaRPr>
          </a:p>
        </p:txBody>
      </p:sp>
    </p:spTree>
    <p:extLst>
      <p:ext uri="{BB962C8B-B14F-4D97-AF65-F5344CB8AC3E}">
        <p14:creationId xmlns:p14="http://schemas.microsoft.com/office/powerpoint/2010/main" val="3541415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 y="685803"/>
            <a:ext cx="5722962" cy="1171553"/>
          </a:xfrm>
        </p:spPr>
        <p:txBody>
          <a:bodyPr>
            <a:normAutofit fontScale="90000"/>
          </a:bodyPr>
          <a:lstStyle/>
          <a:p>
            <a:pPr algn="ctr"/>
            <a:r>
              <a:rPr lang="ru-RU" b="1" dirty="0" smtClean="0"/>
              <a:t/>
            </a:r>
            <a:br>
              <a:rPr lang="ru-RU" b="1" dirty="0" smtClean="0"/>
            </a:br>
            <a:r>
              <a:rPr lang="ru-RU" b="1" dirty="0"/>
              <a:t/>
            </a:r>
            <a:br>
              <a:rPr lang="ru-RU" b="1" dirty="0"/>
            </a:br>
            <a:r>
              <a:rPr lang="ru-RU" b="1" dirty="0" smtClean="0"/>
              <a:t/>
            </a:r>
            <a:br>
              <a:rPr lang="ru-RU" b="1" dirty="0" smtClean="0"/>
            </a:br>
            <a:r>
              <a:rPr lang="ru-RU" b="1" dirty="0"/>
              <a:t/>
            </a:r>
            <a:br>
              <a:rPr lang="ru-RU" b="1" dirty="0"/>
            </a:br>
            <a:r>
              <a:rPr lang="ru-RU" b="1" dirty="0" smtClean="0"/>
              <a:t/>
            </a:r>
            <a:br>
              <a:rPr lang="ru-RU" b="1" dirty="0" smtClean="0"/>
            </a:br>
            <a:r>
              <a:rPr lang="ru-RU" b="1" dirty="0"/>
              <a:t/>
            </a:r>
            <a:br>
              <a:rPr lang="ru-RU" b="1" dirty="0"/>
            </a:br>
            <a:r>
              <a:rPr lang="ru-RU" b="1" dirty="0" smtClean="0"/>
              <a:t/>
            </a:r>
            <a:br>
              <a:rPr lang="ru-RU" b="1" dirty="0" smtClean="0"/>
            </a:br>
            <a:r>
              <a:rPr lang="ru-RU" b="1" dirty="0"/>
              <a:t/>
            </a:r>
            <a:br>
              <a:rPr lang="ru-RU" b="1" dirty="0"/>
            </a:br>
            <a:r>
              <a:rPr lang="ru-RU" sz="3100" b="1" i="1" dirty="0" smtClean="0">
                <a:solidFill>
                  <a:srgbClr val="002060"/>
                </a:solidFill>
                <a:cs typeface="Traditional Arabic" panose="02020603050405020304" pitchFamily="18" charset="-78"/>
              </a:rPr>
              <a:t>ПОДВИЖНЫЕ </a:t>
            </a:r>
            <a:r>
              <a:rPr lang="ru-RU" sz="3100" b="1" i="1" dirty="0">
                <a:solidFill>
                  <a:srgbClr val="002060"/>
                </a:solidFill>
                <a:cs typeface="Traditional Arabic" panose="02020603050405020304" pitchFamily="18" charset="-78"/>
              </a:rPr>
              <a:t>ИГРЫ В ВОДЕ</a:t>
            </a:r>
            <a:r>
              <a:rPr lang="ru-RU" sz="3100" b="1" dirty="0">
                <a:solidFill>
                  <a:schemeClr val="bg1"/>
                </a:solidFill>
                <a:cs typeface="Traditional Arabic" panose="02020603050405020304" pitchFamily="18" charset="-78"/>
              </a:rPr>
              <a:t/>
            </a:r>
            <a:br>
              <a:rPr lang="ru-RU" sz="3100" b="1" dirty="0">
                <a:solidFill>
                  <a:schemeClr val="bg1"/>
                </a:solidFill>
                <a:cs typeface="Traditional Arabic" panose="02020603050405020304" pitchFamily="18" charset="-78"/>
              </a:rPr>
            </a:br>
            <a:endParaRPr lang="ru-RU" sz="3100" dirty="0">
              <a:solidFill>
                <a:schemeClr val="bg1"/>
              </a:solidFill>
              <a:cs typeface="Traditional Arabic" panose="02020603050405020304" pitchFamily="18" charset="-78"/>
            </a:endParaRPr>
          </a:p>
        </p:txBody>
      </p:sp>
      <p:sp>
        <p:nvSpPr>
          <p:cNvPr id="4" name="Текст 3"/>
          <p:cNvSpPr>
            <a:spLocks noGrp="1"/>
          </p:cNvSpPr>
          <p:nvPr>
            <p:ph type="body" idx="2"/>
          </p:nvPr>
        </p:nvSpPr>
        <p:spPr>
          <a:xfrm>
            <a:off x="514350" y="1785918"/>
            <a:ext cx="5794970" cy="4874314"/>
          </a:xfrm>
        </p:spPr>
        <p:txBody>
          <a:bodyPr>
            <a:normAutofit lnSpcReduction="10000"/>
          </a:bodyPr>
          <a:lstStyle/>
          <a:p>
            <a:pPr algn="ctr"/>
            <a:r>
              <a:rPr lang="ru-RU" sz="1800" dirty="0">
                <a:solidFill>
                  <a:srgbClr val="002060"/>
                </a:solidFill>
                <a:latin typeface="Times New Roman" panose="02020603050405020304" pitchFamily="18" charset="0"/>
                <a:cs typeface="Times New Roman" panose="02020603050405020304" pitchFamily="18" charset="0"/>
              </a:rPr>
              <a:t>Игры на воде занимают важное место в воспитании и обучении детей раннего возраста. Дети, хоть и любят купаться, часто боятся войти в большой водоем, а тем более, научиться плавать. Подвижные игры в бассейне помогут преодолеть страх и полюбить воду. Однако это далеко не все достоинства игр на воде. В бассейне или любом водоеме очень удобно тренировать мышцы, поскольку тело кажется намного легче, чем в воздушном пространстве. В связи с этим педагогические теории раннего развития детей практикуют занятия в бассейнах.</a:t>
            </a:r>
          </a:p>
          <a:p>
            <a:pPr algn="ctr"/>
            <a:r>
              <a:rPr lang="ru-RU" sz="1800" dirty="0">
                <a:solidFill>
                  <a:srgbClr val="002060"/>
                </a:solidFill>
                <a:latin typeface="Times New Roman" panose="02020603050405020304" pitchFamily="18" charset="0"/>
                <a:cs typeface="Times New Roman" panose="02020603050405020304" pitchFamily="18" charset="0"/>
              </a:rPr>
              <a:t>Дети развивают: ловкость, внимание, реакцию, чувство команды, учатся плавать и нырять. Подвижные игры на воде для детей дошкольного возраста обязательно должен организовывать и контролировать взрослый: следить, чтобы дети выполняли правила игры, не заходили слишком глубоко, и просто для того, чтобы предостеречь малышей от несчастных случаев. </a:t>
            </a:r>
          </a:p>
          <a:p>
            <a:r>
              <a:rPr lang="ru-RU" sz="1800" dirty="0">
                <a:solidFill>
                  <a:schemeClr val="bg1"/>
                </a:solidFill>
                <a:latin typeface="Times New Roman" panose="02020603050405020304" pitchFamily="18" charset="0"/>
                <a:cs typeface="Times New Roman" panose="02020603050405020304" pitchFamily="18" charset="0"/>
              </a:rPr>
              <a:t>         </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72" y="6300192"/>
            <a:ext cx="5957540" cy="265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172200" cy="896912"/>
          </a:xfrm>
        </p:spPr>
        <p:txBody>
          <a:bodyPr>
            <a:noAutofit/>
          </a:bodyPr>
          <a:lstStyle/>
          <a:p>
            <a:pPr algn="ctr"/>
            <a:r>
              <a:rPr lang="ru-RU" sz="2800" b="1" i="1" dirty="0">
                <a:solidFill>
                  <a:srgbClr val="002060"/>
                </a:solidFill>
              </a:rPr>
              <a:t>Карасик и щука</a:t>
            </a:r>
            <a:br>
              <a:rPr lang="ru-RU" sz="2800" b="1" i="1" dirty="0">
                <a:solidFill>
                  <a:srgbClr val="002060"/>
                </a:solidFill>
              </a:rPr>
            </a:br>
            <a:endParaRPr lang="ru-RU" sz="2800" b="1" i="1" dirty="0">
              <a:solidFill>
                <a:srgbClr val="002060"/>
              </a:solidFill>
            </a:endParaRPr>
          </a:p>
        </p:txBody>
      </p:sp>
      <p:sp>
        <p:nvSpPr>
          <p:cNvPr id="3" name="Объект 2"/>
          <p:cNvSpPr>
            <a:spLocks noGrp="1"/>
          </p:cNvSpPr>
          <p:nvPr>
            <p:ph sz="half" idx="1"/>
          </p:nvPr>
        </p:nvSpPr>
        <p:spPr>
          <a:xfrm>
            <a:off x="342900" y="1857357"/>
            <a:ext cx="5872182" cy="4714907"/>
          </a:xfrm>
        </p:spPr>
        <p:txBody>
          <a:bodyPr>
            <a:normAutofit fontScale="85000" lnSpcReduction="20000"/>
          </a:bodyPr>
          <a:lstStyle/>
          <a:p>
            <a:pPr algn="ctr"/>
            <a:r>
              <a:rPr lang="ru-RU" sz="2300" b="1" i="1" u="sng" dirty="0" smtClean="0">
                <a:solidFill>
                  <a:srgbClr val="002060"/>
                </a:solidFill>
                <a:latin typeface="Times New Roman" pitchFamily="18" charset="0"/>
                <a:cs typeface="Times New Roman" pitchFamily="18" charset="0"/>
              </a:rPr>
              <a:t>Задача</a:t>
            </a:r>
            <a:r>
              <a:rPr lang="ru-RU" sz="2300" b="1" i="1" u="sng" dirty="0">
                <a:solidFill>
                  <a:srgbClr val="002060"/>
                </a:solidFill>
                <a:latin typeface="Times New Roman" pitchFamily="18" charset="0"/>
                <a:cs typeface="Times New Roman" pitchFamily="18" charset="0"/>
              </a:rPr>
              <a:t>   игры:</a:t>
            </a:r>
            <a:r>
              <a:rPr lang="ru-RU" sz="2300" dirty="0">
                <a:solidFill>
                  <a:srgbClr val="002060"/>
                </a:solidFill>
                <a:latin typeface="Times New Roman" pitchFamily="18" charset="0"/>
                <a:cs typeface="Times New Roman" pitchFamily="18" charset="0"/>
              </a:rPr>
              <a:t> упражнять в движениях в воде.</a:t>
            </a:r>
          </a:p>
          <a:p>
            <a:pPr algn="ctr"/>
            <a:r>
              <a:rPr lang="ru-RU" sz="2300" b="1" i="1" u="sng" dirty="0">
                <a:solidFill>
                  <a:srgbClr val="002060"/>
                </a:solidFill>
                <a:latin typeface="Times New Roman" pitchFamily="18" charset="0"/>
                <a:cs typeface="Times New Roman" pitchFamily="18" charset="0"/>
              </a:rPr>
              <a:t>Описание:</a:t>
            </a:r>
            <a:r>
              <a:rPr lang="ru-RU" sz="2300" dirty="0">
                <a:solidFill>
                  <a:srgbClr val="002060"/>
                </a:solidFill>
                <a:latin typeface="Times New Roman" pitchFamily="18" charset="0"/>
                <a:cs typeface="Times New Roman" pitchFamily="18" charset="0"/>
              </a:rPr>
              <a:t> Дети образуют круг, берутся за руки. Выбираются карасик и тука. Они встают в центре круга. Дети произносят:</a:t>
            </a:r>
          </a:p>
          <a:p>
            <a:pPr algn="ctr"/>
            <a:r>
              <a:rPr lang="ru-RU" sz="2300" dirty="0">
                <a:solidFill>
                  <a:srgbClr val="002060"/>
                </a:solidFill>
                <a:latin typeface="Times New Roman" pitchFamily="18" charset="0"/>
                <a:cs typeface="Times New Roman" pitchFamily="18" charset="0"/>
              </a:rPr>
              <a:t>Карасик, карасик, держись,</a:t>
            </a:r>
          </a:p>
          <a:p>
            <a:pPr algn="ctr"/>
            <a:r>
              <a:rPr lang="ru-RU" sz="2300" dirty="0">
                <a:solidFill>
                  <a:srgbClr val="002060"/>
                </a:solidFill>
                <a:latin typeface="Times New Roman" pitchFamily="18" charset="0"/>
                <a:cs typeface="Times New Roman" pitchFamily="18" charset="0"/>
              </a:rPr>
              <a:t>Щуке на зуб не попадись!</a:t>
            </a:r>
          </a:p>
          <a:p>
            <a:pPr algn="ctr"/>
            <a:r>
              <a:rPr lang="ru-RU" sz="2300" dirty="0">
                <a:solidFill>
                  <a:srgbClr val="002060"/>
                </a:solidFill>
                <a:latin typeface="Times New Roman" pitchFamily="18" charset="0"/>
                <a:cs typeface="Times New Roman" pitchFamily="18" charset="0"/>
              </a:rPr>
              <a:t>После этих слов карасик уплывает, а щука его догоняет. Карасик может выплывать за пределы круга, дети его не задерживают. Если щука пытается выскользнуть из круга, дети опускают руки, не пускают ее.</a:t>
            </a:r>
          </a:p>
          <a:p>
            <a:pPr algn="ctr"/>
            <a:r>
              <a:rPr lang="ru-RU" sz="2300" b="1" i="1" u="sng" dirty="0">
                <a:solidFill>
                  <a:srgbClr val="002060"/>
                </a:solidFill>
                <a:latin typeface="Times New Roman" pitchFamily="18" charset="0"/>
                <a:cs typeface="Times New Roman" pitchFamily="18" charset="0"/>
              </a:rPr>
              <a:t>Правила:</a:t>
            </a:r>
            <a:r>
              <a:rPr lang="ru-RU" sz="2300" dirty="0">
                <a:solidFill>
                  <a:srgbClr val="002060"/>
                </a:solidFill>
                <a:latin typeface="Times New Roman" pitchFamily="18" charset="0"/>
                <a:cs typeface="Times New Roman" pitchFamily="18" charset="0"/>
              </a:rPr>
              <a:t> Начинать двигаться только после слов «Не попадись!» Нельзя размыкать руки, хватать щуку.</a:t>
            </a:r>
          </a:p>
          <a:p>
            <a:pPr algn="ctr"/>
            <a:r>
              <a:rPr lang="ru-RU" sz="2300" dirty="0">
                <a:solidFill>
                  <a:srgbClr val="002060"/>
                </a:solidFill>
                <a:latin typeface="Times New Roman" pitchFamily="18" charset="0"/>
                <a:cs typeface="Times New Roman" pitchFamily="18" charset="0"/>
              </a:rPr>
              <a:t>Методические указания. При выборе карасика и щуки преподаватель следит, чтобы в паре оказались дети, равные по силе и умениям.</a:t>
            </a:r>
          </a:p>
          <a:p>
            <a:endParaRPr lang="ru-RU" dirty="0"/>
          </a:p>
        </p:txBody>
      </p:sp>
      <p:pic>
        <p:nvPicPr>
          <p:cNvPr id="717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204864" y="6588224"/>
            <a:ext cx="3028950" cy="210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850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172200" cy="704258"/>
          </a:xfrm>
        </p:spPr>
        <p:txBody>
          <a:bodyPr>
            <a:normAutofit fontScale="90000"/>
          </a:bodyPr>
          <a:lstStyle/>
          <a:p>
            <a:pPr algn="ctr"/>
            <a:r>
              <a:rPr lang="ru-RU" sz="2800" b="1" i="1" dirty="0">
                <a:solidFill>
                  <a:srgbClr val="002060"/>
                </a:solidFill>
              </a:rPr>
              <a:t>Байдарки</a:t>
            </a:r>
            <a:br>
              <a:rPr lang="ru-RU" sz="2800" b="1" i="1" dirty="0">
                <a:solidFill>
                  <a:srgbClr val="002060"/>
                </a:solidFill>
              </a:rPr>
            </a:br>
            <a:endParaRPr lang="ru-RU" sz="2800" b="1" i="1" dirty="0">
              <a:solidFill>
                <a:srgbClr val="002060"/>
              </a:solidFill>
            </a:endParaRPr>
          </a:p>
        </p:txBody>
      </p:sp>
      <p:sp>
        <p:nvSpPr>
          <p:cNvPr id="3" name="Объект 2"/>
          <p:cNvSpPr>
            <a:spLocks noGrp="1"/>
          </p:cNvSpPr>
          <p:nvPr>
            <p:ph sz="half" idx="1"/>
          </p:nvPr>
        </p:nvSpPr>
        <p:spPr>
          <a:xfrm>
            <a:off x="342900" y="3286117"/>
            <a:ext cx="5657868" cy="5187116"/>
          </a:xfrm>
        </p:spPr>
        <p:txBody>
          <a:bodyPr>
            <a:normAutofit fontScale="25000" lnSpcReduction="20000"/>
          </a:bodyPr>
          <a:lstStyle/>
          <a:p>
            <a:pPr algn="ctr"/>
            <a:endParaRPr lang="ru-RU" sz="3300" b="1" i="1" u="sng" dirty="0" smtClean="0">
              <a:solidFill>
                <a:srgbClr val="002060"/>
              </a:solidFill>
              <a:latin typeface="Times New Roman" pitchFamily="18" charset="0"/>
              <a:cs typeface="Times New Roman" pitchFamily="18" charset="0"/>
            </a:endParaRPr>
          </a:p>
          <a:p>
            <a:pPr algn="ctr"/>
            <a:endParaRPr lang="ru-RU" sz="3300" b="1" i="1" u="sng" dirty="0" smtClean="0">
              <a:solidFill>
                <a:srgbClr val="002060"/>
              </a:solidFill>
              <a:latin typeface="Times New Roman" pitchFamily="18" charset="0"/>
              <a:cs typeface="Times New Roman" pitchFamily="18" charset="0"/>
            </a:endParaRPr>
          </a:p>
          <a:p>
            <a:pPr algn="ctr"/>
            <a:r>
              <a:rPr lang="ru-RU" sz="7200" b="1" i="1" u="sng" dirty="0" smtClean="0">
                <a:solidFill>
                  <a:srgbClr val="002060"/>
                </a:solidFill>
                <a:latin typeface="Times New Roman" pitchFamily="18" charset="0"/>
                <a:cs typeface="Times New Roman" pitchFamily="18" charset="0"/>
              </a:rPr>
              <a:t>Задача </a:t>
            </a:r>
            <a:r>
              <a:rPr lang="ru-RU" sz="7200" b="1" i="1" u="sng" dirty="0">
                <a:solidFill>
                  <a:srgbClr val="002060"/>
                </a:solidFill>
                <a:latin typeface="Times New Roman" pitchFamily="18" charset="0"/>
                <a:cs typeface="Times New Roman" pitchFamily="18" charset="0"/>
              </a:rPr>
              <a:t>игры:</a:t>
            </a:r>
            <a:r>
              <a:rPr lang="ru-RU" sz="7200" dirty="0">
                <a:solidFill>
                  <a:srgbClr val="002060"/>
                </a:solidFill>
                <a:latin typeface="Times New Roman" pitchFamily="18" charset="0"/>
                <a:cs typeface="Times New Roman" pitchFamily="18" charset="0"/>
              </a:rPr>
              <a:t> приучать преодолевать сопротивление воды, упражнять в выполнении гребковых движений руками.</a:t>
            </a:r>
          </a:p>
          <a:p>
            <a:pPr algn="ctr"/>
            <a:r>
              <a:rPr lang="ru-RU" sz="7200" b="1" i="1" u="sng" dirty="0">
                <a:solidFill>
                  <a:srgbClr val="002060"/>
                </a:solidFill>
                <a:latin typeface="Times New Roman" pitchFamily="18" charset="0"/>
                <a:cs typeface="Times New Roman" pitchFamily="18" charset="0"/>
              </a:rPr>
              <a:t>Описание:</a:t>
            </a:r>
            <a:r>
              <a:rPr lang="ru-RU" sz="7200" dirty="0">
                <a:solidFill>
                  <a:srgbClr val="002060"/>
                </a:solidFill>
                <a:latin typeface="Times New Roman" pitchFamily="18" charset="0"/>
                <a:cs typeface="Times New Roman" pitchFamily="18" charset="0"/>
              </a:rPr>
              <a:t> Дети встают у одной стороны бассейна, слегка наклонив туловище вперед. Это байдарки. По сигналу дети проходят или пробегают на противоположную сторону бассейна, помогая себе гребковыми движениями, как веслами при плавании на байдарке. Кисть руки должна быть вы­прямлена, ладонью дети загребают воду и отталкиваются от нее, продвига­ясь вперед.</a:t>
            </a:r>
          </a:p>
          <a:p>
            <a:pPr algn="ctr"/>
            <a:r>
              <a:rPr lang="ru-RU" sz="7200" b="1" i="1" u="sng" dirty="0">
                <a:solidFill>
                  <a:srgbClr val="002060"/>
                </a:solidFill>
                <a:latin typeface="Times New Roman" pitchFamily="18" charset="0"/>
                <a:cs typeface="Times New Roman" pitchFamily="18" charset="0"/>
              </a:rPr>
              <a:t>Правила:</a:t>
            </a:r>
            <a:r>
              <a:rPr lang="ru-RU" sz="7200" dirty="0">
                <a:solidFill>
                  <a:srgbClr val="002060"/>
                </a:solidFill>
                <a:latin typeface="Times New Roman" pitchFamily="18" charset="0"/>
                <a:cs typeface="Times New Roman" pitchFamily="18" charset="0"/>
              </a:rPr>
              <a:t> Начинать движение и останавливаться по сигналу воспитателя. Нельзя спешить, мешать другим детям выполнять задание.</a:t>
            </a:r>
          </a:p>
          <a:p>
            <a:pPr algn="ctr"/>
            <a:r>
              <a:rPr lang="ru-RU" sz="7200" b="1" i="1" u="sng" dirty="0">
                <a:solidFill>
                  <a:srgbClr val="002060"/>
                </a:solidFill>
                <a:latin typeface="Times New Roman" pitchFamily="18" charset="0"/>
                <a:cs typeface="Times New Roman" pitchFamily="18" charset="0"/>
              </a:rPr>
              <a:t>Методические указания:</a:t>
            </a:r>
            <a:r>
              <a:rPr lang="ru-RU" sz="7200" dirty="0">
                <a:solidFill>
                  <a:srgbClr val="002060"/>
                </a:solidFill>
                <a:latin typeface="Times New Roman" pitchFamily="18" charset="0"/>
                <a:cs typeface="Times New Roman" pitchFamily="18" charset="0"/>
              </a:rPr>
              <a:t> Преподаватель следит за правильностью действий детей, отмечает, какая байдарка продвигается быстрее, у кого гребок веслом длиннее. При повторении в игру можно внести усложнение: предложить детям проплыть на байдарке спиной вперед. При этом ладони следует развернуть в обратную сторону.</a:t>
            </a:r>
          </a:p>
          <a:p>
            <a:endParaRPr lang="ru-RU" sz="7200" dirty="0"/>
          </a:p>
        </p:txBody>
      </p:sp>
      <p:pic>
        <p:nvPicPr>
          <p:cNvPr id="7170" name="Picture 2" descr="H:\фото для марины хошевой\DSC09838.JPG"/>
          <p:cNvPicPr>
            <a:picLocks noGrp="1" noChangeAspect="1" noChangeArrowheads="1"/>
          </p:cNvPicPr>
          <p:nvPr>
            <p:ph sz="half" idx="2"/>
          </p:nvPr>
        </p:nvPicPr>
        <p:blipFill>
          <a:blip r:embed="rId2" cstate="print"/>
          <a:srcRect/>
          <a:stretch>
            <a:fillRect/>
          </a:stretch>
        </p:blipFill>
        <p:spPr bwMode="auto">
          <a:xfrm>
            <a:off x="1785926" y="1428728"/>
            <a:ext cx="3286148" cy="2071703"/>
          </a:xfrm>
          <a:prstGeom prst="rect">
            <a:avLst/>
          </a:prstGeom>
          <a:noFill/>
        </p:spPr>
      </p:pic>
    </p:spTree>
    <p:extLst>
      <p:ext uri="{BB962C8B-B14F-4D97-AF65-F5344CB8AC3E}">
        <p14:creationId xmlns:p14="http://schemas.microsoft.com/office/powerpoint/2010/main" val="326360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857224"/>
            <a:ext cx="6172200" cy="1785950"/>
          </a:xfrm>
        </p:spPr>
        <p:txBody>
          <a:bodyPr>
            <a:noAutofit/>
          </a:bodyPr>
          <a:lstStyle/>
          <a:p>
            <a:pPr algn="ctr"/>
            <a:r>
              <a:rPr lang="ru-RU" sz="2800" u="sng" dirty="0" smtClean="0">
                <a:solidFill>
                  <a:schemeClr val="bg1"/>
                </a:solidFill>
                <a:effectLst/>
              </a:rPr>
              <a:t/>
            </a:r>
            <a:br>
              <a:rPr lang="ru-RU" sz="2800" u="sng" dirty="0" smtClean="0">
                <a:solidFill>
                  <a:schemeClr val="bg1"/>
                </a:solidFill>
                <a:effectLst/>
              </a:rPr>
            </a:br>
            <a:r>
              <a:rPr lang="ru-RU" sz="2800" u="sng" dirty="0">
                <a:solidFill>
                  <a:schemeClr val="bg1"/>
                </a:solidFill>
              </a:rPr>
              <a:t/>
            </a:r>
            <a:br>
              <a:rPr lang="ru-RU" sz="2800" u="sng" dirty="0">
                <a:solidFill>
                  <a:schemeClr val="bg1"/>
                </a:solidFill>
              </a:rPr>
            </a:br>
            <a:r>
              <a:rPr lang="ru-RU" sz="2800" u="sng" dirty="0" smtClean="0">
                <a:solidFill>
                  <a:schemeClr val="bg1"/>
                </a:solidFill>
              </a:rPr>
              <a:t/>
            </a:r>
            <a:br>
              <a:rPr lang="ru-RU" sz="2800" u="sng" dirty="0" smtClean="0">
                <a:solidFill>
                  <a:schemeClr val="bg1"/>
                </a:solidFill>
              </a:rPr>
            </a:br>
            <a:r>
              <a:rPr lang="ru-RU" sz="2800" u="sng" dirty="0" smtClean="0">
                <a:solidFill>
                  <a:schemeClr val="bg1"/>
                </a:solidFill>
              </a:rPr>
              <a:t/>
            </a:r>
            <a:br>
              <a:rPr lang="ru-RU" sz="2800" u="sng" dirty="0" smtClean="0">
                <a:solidFill>
                  <a:schemeClr val="bg1"/>
                </a:solidFill>
              </a:rPr>
            </a:br>
            <a:r>
              <a:rPr lang="ru-RU" sz="2800" u="sng" dirty="0" smtClean="0">
                <a:solidFill>
                  <a:schemeClr val="bg1"/>
                </a:solidFill>
              </a:rPr>
              <a:t/>
            </a:r>
            <a:br>
              <a:rPr lang="ru-RU" sz="2800" u="sng" dirty="0" smtClean="0">
                <a:solidFill>
                  <a:schemeClr val="bg1"/>
                </a:solidFill>
              </a:rPr>
            </a:br>
            <a:r>
              <a:rPr lang="ru-RU" sz="2800" u="sng" dirty="0" smtClean="0">
                <a:solidFill>
                  <a:schemeClr val="bg1"/>
                </a:solidFill>
              </a:rPr>
              <a:t/>
            </a:r>
            <a:br>
              <a:rPr lang="ru-RU" sz="2800" u="sng" dirty="0" smtClean="0">
                <a:solidFill>
                  <a:schemeClr val="bg1"/>
                </a:solidFill>
              </a:rPr>
            </a:br>
            <a:r>
              <a:rPr lang="ru-RU" sz="2800" b="1" i="1" u="sng" dirty="0" smtClean="0">
                <a:solidFill>
                  <a:srgbClr val="002060"/>
                </a:solidFill>
                <a:effectLst/>
              </a:rPr>
              <a:t>от </a:t>
            </a:r>
            <a:r>
              <a:rPr lang="ru-RU" sz="2800" b="1" i="1" u="sng" dirty="0">
                <a:solidFill>
                  <a:srgbClr val="002060"/>
                </a:solidFill>
                <a:effectLst/>
              </a:rPr>
              <a:t>3 до 5 лет</a:t>
            </a:r>
            <a:r>
              <a:rPr lang="ru-RU" sz="2800" b="1" i="1" dirty="0">
                <a:solidFill>
                  <a:srgbClr val="002060"/>
                </a:solidFill>
                <a:effectLst/>
              </a:rPr>
              <a:t/>
            </a:r>
            <a:br>
              <a:rPr lang="ru-RU" sz="2800" b="1" i="1" dirty="0">
                <a:solidFill>
                  <a:srgbClr val="002060"/>
                </a:solidFill>
                <a:effectLst/>
              </a:rPr>
            </a:br>
            <a:r>
              <a:rPr lang="ru-RU" sz="2800" b="1" i="1" dirty="0">
                <a:solidFill>
                  <a:srgbClr val="002060"/>
                </a:solidFill>
                <a:effectLst/>
              </a:rPr>
              <a:t>Игры для ознакомления со свойствами воды </a:t>
            </a:r>
            <a:br>
              <a:rPr lang="ru-RU" sz="2800" b="1" i="1" dirty="0">
                <a:solidFill>
                  <a:srgbClr val="002060"/>
                </a:solidFill>
                <a:effectLst/>
              </a:rPr>
            </a:br>
            <a:r>
              <a:rPr lang="ru-RU" sz="2800" b="1" i="1" dirty="0">
                <a:solidFill>
                  <a:srgbClr val="002060"/>
                </a:solidFill>
                <a:effectLst/>
              </a:rPr>
              <a:t> Маленькие и большие </a:t>
            </a:r>
            <a:r>
              <a:rPr lang="ru-RU" sz="2800" b="1" i="1" dirty="0" smtClean="0">
                <a:solidFill>
                  <a:srgbClr val="002060"/>
                </a:solidFill>
                <a:effectLst/>
              </a:rPr>
              <a:t>ножки</a:t>
            </a:r>
            <a:endParaRPr lang="ru-RU" sz="2800" b="1" i="1" dirty="0">
              <a:solidFill>
                <a:srgbClr val="002060"/>
              </a:solidFill>
            </a:endParaRPr>
          </a:p>
        </p:txBody>
      </p:sp>
      <p:sp>
        <p:nvSpPr>
          <p:cNvPr id="3" name="Подзаголовок 2"/>
          <p:cNvSpPr>
            <a:spLocks noGrp="1"/>
          </p:cNvSpPr>
          <p:nvPr>
            <p:ph sz="half" idx="1"/>
          </p:nvPr>
        </p:nvSpPr>
        <p:spPr>
          <a:xfrm>
            <a:off x="342900" y="4857752"/>
            <a:ext cx="5966420" cy="3890711"/>
          </a:xfrm>
        </p:spPr>
        <p:txBody>
          <a:bodyPr>
            <a:noAutofit/>
          </a:bodyPr>
          <a:lstStyle/>
          <a:p>
            <a:pPr algn="ctr"/>
            <a:r>
              <a:rPr lang="ru-RU" sz="1800" i="1" u="sng" dirty="0">
                <a:solidFill>
                  <a:srgbClr val="002060"/>
                </a:solidFill>
                <a:latin typeface="Times New Roman" panose="02020603050405020304" pitchFamily="18" charset="0"/>
                <a:cs typeface="Times New Roman" panose="02020603050405020304" pitchFamily="18" charset="0"/>
              </a:rPr>
              <a:t>Задача игры</a:t>
            </a:r>
            <a:r>
              <a:rPr lang="ru-RU" sz="1800" dirty="0">
                <a:solidFill>
                  <a:srgbClr val="002060"/>
                </a:solidFill>
                <a:latin typeface="Times New Roman" panose="02020603050405020304" pitchFamily="18" charset="0"/>
                <a:cs typeface="Times New Roman" panose="02020603050405020304" pitchFamily="18" charset="0"/>
              </a:rPr>
              <a:t>: помочь детям освоиться в воде.</a:t>
            </a:r>
            <a:br>
              <a:rPr lang="ru-RU" sz="1800" dirty="0">
                <a:solidFill>
                  <a:srgbClr val="002060"/>
                </a:solidFill>
                <a:latin typeface="Times New Roman" panose="02020603050405020304" pitchFamily="18" charset="0"/>
                <a:cs typeface="Times New Roman" panose="02020603050405020304" pitchFamily="18" charset="0"/>
              </a:rPr>
            </a:br>
            <a:r>
              <a:rPr lang="ru-RU" sz="1800" i="1" u="sng" dirty="0">
                <a:solidFill>
                  <a:srgbClr val="002060"/>
                </a:solidFill>
                <a:latin typeface="Times New Roman" panose="02020603050405020304" pitchFamily="18" charset="0"/>
                <a:cs typeface="Times New Roman" panose="02020603050405020304" pitchFamily="18" charset="0"/>
              </a:rPr>
              <a:t>Описание</a:t>
            </a:r>
            <a:r>
              <a:rPr lang="ru-RU" sz="1800" dirty="0">
                <a:solidFill>
                  <a:srgbClr val="002060"/>
                </a:solidFill>
                <a:latin typeface="Times New Roman" panose="02020603050405020304" pitchFamily="18" charset="0"/>
                <a:cs typeface="Times New Roman" panose="02020603050405020304" pitchFamily="18" charset="0"/>
              </a:rPr>
              <a:t>: Дети образуют круг и подражают движениям преподавателя. Он говорит: «Маленькие ножки бежали по дорожке», при этом быстро-быстро притопывает, приговаривая: «Топ, топ, топ». Затем, замедляя движение, медленно произносит: «Большие ноги шли по дороге — топ, топ, топ», высоко поднимает колени и топает так, чтобы появились брызги.</a:t>
            </a:r>
            <a:br>
              <a:rPr lang="ru-RU" sz="1800" dirty="0">
                <a:solidFill>
                  <a:srgbClr val="002060"/>
                </a:solidFill>
                <a:latin typeface="Times New Roman" panose="02020603050405020304" pitchFamily="18" charset="0"/>
                <a:cs typeface="Times New Roman" panose="02020603050405020304" pitchFamily="18" charset="0"/>
              </a:rPr>
            </a:br>
            <a:r>
              <a:rPr lang="ru-RU" sz="1800" i="1" u="sng" dirty="0">
                <a:solidFill>
                  <a:srgbClr val="002060"/>
                </a:solidFill>
                <a:latin typeface="Times New Roman" panose="02020603050405020304" pitchFamily="18" charset="0"/>
                <a:cs typeface="Times New Roman" panose="02020603050405020304" pitchFamily="18" charset="0"/>
              </a:rPr>
              <a:t>Правила:</a:t>
            </a:r>
            <a:r>
              <a:rPr lang="ru-RU" sz="1800" dirty="0">
                <a:solidFill>
                  <a:srgbClr val="002060"/>
                </a:solidFill>
                <a:latin typeface="Times New Roman" panose="02020603050405020304" pitchFamily="18" charset="0"/>
                <a:cs typeface="Times New Roman" panose="02020603050405020304" pitchFamily="18" charset="0"/>
              </a:rPr>
              <a:t> Нельзя толкать друг друга и брызгаться.</a:t>
            </a:r>
            <a:br>
              <a:rPr lang="ru-RU" sz="1800" dirty="0">
                <a:solidFill>
                  <a:srgbClr val="002060"/>
                </a:solidFill>
                <a:latin typeface="Times New Roman" panose="02020603050405020304" pitchFamily="18" charset="0"/>
                <a:cs typeface="Times New Roman" panose="02020603050405020304" pitchFamily="18" charset="0"/>
              </a:rPr>
            </a:br>
            <a:r>
              <a:rPr lang="ru-RU" sz="1800" i="1" u="sng" dirty="0">
                <a:solidFill>
                  <a:srgbClr val="002060"/>
                </a:solidFill>
                <a:latin typeface="Times New Roman" panose="02020603050405020304" pitchFamily="18" charset="0"/>
                <a:cs typeface="Times New Roman" panose="02020603050405020304" pitchFamily="18" charset="0"/>
              </a:rPr>
              <a:t>Методические указания:</a:t>
            </a:r>
            <a:r>
              <a:rPr lang="ru-RU" sz="1800" dirty="0">
                <a:solidFill>
                  <a:srgbClr val="002060"/>
                </a:solidFill>
                <a:latin typeface="Times New Roman" panose="02020603050405020304" pitchFamily="18" charset="0"/>
                <a:cs typeface="Times New Roman" panose="02020603050405020304" pitchFamily="18" charset="0"/>
              </a:rPr>
              <a:t> Преподаватель следит, чтобы дети выпол­няли движения все вместе, не боялись воды, подбадривает малышей</a:t>
            </a:r>
            <a:r>
              <a:rPr lang="ru-RU" sz="1800" dirty="0" smtClean="0">
                <a:solidFill>
                  <a:srgbClr val="002060"/>
                </a:solidFill>
                <a:latin typeface="Times New Roman" panose="02020603050405020304" pitchFamily="18" charset="0"/>
                <a:cs typeface="Times New Roman" panose="02020603050405020304" pitchFamily="18" charset="0"/>
              </a:rPr>
              <a:t>.</a:t>
            </a:r>
          </a:p>
          <a:p>
            <a:pPr algn="ctr"/>
            <a:r>
              <a:rPr lang="ru-RU" sz="1600" dirty="0">
                <a:solidFill>
                  <a:schemeClr val="bg1"/>
                </a:solidFill>
                <a:latin typeface="Times New Roman" panose="02020603050405020304" pitchFamily="18" charset="0"/>
                <a:cs typeface="Times New Roman" panose="02020603050405020304" pitchFamily="18" charset="0"/>
              </a:rPr>
              <a:t/>
            </a:r>
            <a:br>
              <a:rPr lang="ru-RU" sz="1600" dirty="0">
                <a:solidFill>
                  <a:schemeClr val="bg1"/>
                </a:solidFill>
                <a:latin typeface="Times New Roman" panose="02020603050405020304" pitchFamily="18" charset="0"/>
                <a:cs typeface="Times New Roman" panose="02020603050405020304" pitchFamily="18" charset="0"/>
              </a:rPr>
            </a:br>
            <a:endParaRPr lang="ru-RU" sz="1600"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F:\подвижные игры на воде журнал\фото бассейн  для семинара\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152" y="-6301208"/>
            <a:ext cx="6120000" cy="3442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807" y="2709310"/>
            <a:ext cx="3744417" cy="210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467544"/>
            <a:ext cx="6172200" cy="704258"/>
          </a:xfrm>
        </p:spPr>
        <p:txBody>
          <a:bodyPr>
            <a:normAutofit fontScale="90000"/>
          </a:bodyPr>
          <a:lstStyle/>
          <a:p>
            <a:pPr algn="ctr"/>
            <a:r>
              <a:rPr lang="ru-RU" sz="2800" b="1" i="1" dirty="0">
                <a:solidFill>
                  <a:srgbClr val="002060"/>
                </a:solidFill>
              </a:rPr>
              <a:t>Мы весёлые ребята</a:t>
            </a:r>
            <a:br>
              <a:rPr lang="ru-RU" sz="2800" b="1" i="1" dirty="0">
                <a:solidFill>
                  <a:srgbClr val="002060"/>
                </a:solidFill>
              </a:rPr>
            </a:br>
            <a:endParaRPr lang="ru-RU" sz="2800" b="1" i="1" dirty="0">
              <a:solidFill>
                <a:srgbClr val="002060"/>
              </a:solidFill>
            </a:endParaRPr>
          </a:p>
        </p:txBody>
      </p:sp>
      <p:sp>
        <p:nvSpPr>
          <p:cNvPr id="3" name="Объект 2"/>
          <p:cNvSpPr>
            <a:spLocks noGrp="1"/>
          </p:cNvSpPr>
          <p:nvPr>
            <p:ph sz="half" idx="1"/>
          </p:nvPr>
        </p:nvSpPr>
        <p:spPr>
          <a:xfrm>
            <a:off x="260648" y="971600"/>
            <a:ext cx="6408712" cy="6901629"/>
          </a:xfrm>
        </p:spPr>
        <p:txBody>
          <a:bodyPr>
            <a:noAutofit/>
          </a:bodyPr>
          <a:lstStyle/>
          <a:p>
            <a:pPr marL="0" indent="0" algn="ctr">
              <a:buNone/>
            </a:pPr>
            <a:r>
              <a:rPr lang="ru-RU" sz="1800" b="1" i="1" u="sng" dirty="0" smtClean="0">
                <a:solidFill>
                  <a:srgbClr val="002060"/>
                </a:solidFill>
                <a:latin typeface="Times New Roman" pitchFamily="18" charset="0"/>
                <a:cs typeface="Times New Roman" pitchFamily="18" charset="0"/>
              </a:rPr>
              <a:t>Задача </a:t>
            </a:r>
            <a:r>
              <a:rPr lang="ru-RU" sz="1800" b="1" i="1" u="sng" dirty="0">
                <a:solidFill>
                  <a:srgbClr val="002060"/>
                </a:solidFill>
                <a:latin typeface="Times New Roman" pitchFamily="18" charset="0"/>
                <a:cs typeface="Times New Roman" pitchFamily="18" charset="0"/>
              </a:rPr>
              <a:t>игры:</a:t>
            </a:r>
            <a:r>
              <a:rPr lang="ru-RU" sz="1800" dirty="0">
                <a:solidFill>
                  <a:srgbClr val="002060"/>
                </a:solidFill>
                <a:latin typeface="Times New Roman" pitchFamily="18" charset="0"/>
                <a:cs typeface="Times New Roman" pitchFamily="18" charset="0"/>
              </a:rPr>
              <a:t> приучать детей энергично двигаться в воде в разных </a:t>
            </a:r>
            <a:r>
              <a:rPr lang="ru-RU" sz="1800" dirty="0" smtClean="0">
                <a:solidFill>
                  <a:srgbClr val="002060"/>
                </a:solidFill>
                <a:latin typeface="Times New Roman" pitchFamily="18" charset="0"/>
                <a:cs typeface="Times New Roman" pitchFamily="18" charset="0"/>
              </a:rPr>
              <a:t>направлениях.</a:t>
            </a:r>
          </a:p>
          <a:p>
            <a:pPr marL="0" indent="0" algn="ctr">
              <a:buNone/>
            </a:pPr>
            <a:r>
              <a:rPr lang="ru-RU" sz="1800" b="1" i="1" u="sng" dirty="0" smtClean="0">
                <a:solidFill>
                  <a:srgbClr val="002060"/>
                </a:solidFill>
                <a:latin typeface="Times New Roman" pitchFamily="18" charset="0"/>
                <a:cs typeface="Times New Roman" pitchFamily="18" charset="0"/>
              </a:rPr>
              <a:t>Описание</a:t>
            </a:r>
            <a:r>
              <a:rPr lang="ru-RU" sz="1800" b="1" i="1" u="sng" dirty="0">
                <a:solidFill>
                  <a:srgbClr val="002060"/>
                </a:solidFill>
                <a:latin typeface="Times New Roman" pitchFamily="18" charset="0"/>
                <a:cs typeface="Times New Roman" pitchFamily="18" charset="0"/>
              </a:rPr>
              <a:t>:</a:t>
            </a:r>
            <a:r>
              <a:rPr lang="ru-RU" sz="1800" dirty="0">
                <a:solidFill>
                  <a:srgbClr val="002060"/>
                </a:solidFill>
                <a:latin typeface="Times New Roman" pitchFamily="18" charset="0"/>
                <a:cs typeface="Times New Roman" pitchFamily="18" charset="0"/>
              </a:rPr>
              <a:t> Дети идут по кругу, в середине его находится водящий, назначенный или выбранный детьми. Дети хором произносят текст:</a:t>
            </a:r>
          </a:p>
          <a:p>
            <a:pPr algn="ctr"/>
            <a:r>
              <a:rPr lang="ru-RU" sz="1800" dirty="0">
                <a:solidFill>
                  <a:srgbClr val="002060"/>
                </a:solidFill>
                <a:latin typeface="Times New Roman" pitchFamily="18" charset="0"/>
                <a:cs typeface="Times New Roman" pitchFamily="18" charset="0"/>
              </a:rPr>
              <a:t>Мы, веселые ребята,</a:t>
            </a:r>
          </a:p>
          <a:p>
            <a:pPr algn="ctr"/>
            <a:r>
              <a:rPr lang="ru-RU" sz="1800" dirty="0">
                <a:solidFill>
                  <a:srgbClr val="002060"/>
                </a:solidFill>
                <a:latin typeface="Times New Roman" pitchFamily="18" charset="0"/>
                <a:cs typeface="Times New Roman" pitchFamily="18" charset="0"/>
              </a:rPr>
              <a:t>Любим плавать и нырять.</a:t>
            </a:r>
          </a:p>
          <a:p>
            <a:pPr algn="ctr"/>
            <a:r>
              <a:rPr lang="ru-RU" sz="1800" dirty="0">
                <a:solidFill>
                  <a:srgbClr val="002060"/>
                </a:solidFill>
                <a:latin typeface="Times New Roman" pitchFamily="18" charset="0"/>
                <a:cs typeface="Times New Roman" pitchFamily="18" charset="0"/>
              </a:rPr>
              <a:t>Ну, попробуй нас догнать!</a:t>
            </a:r>
          </a:p>
          <a:p>
            <a:pPr algn="ctr"/>
            <a:r>
              <a:rPr lang="ru-RU" sz="1800" dirty="0">
                <a:solidFill>
                  <a:srgbClr val="002060"/>
                </a:solidFill>
                <a:latin typeface="Times New Roman" pitchFamily="18" charset="0"/>
                <a:cs typeface="Times New Roman" pitchFamily="18" charset="0"/>
              </a:rPr>
              <a:t>Раз, два, три —лови!</a:t>
            </a:r>
          </a:p>
          <a:p>
            <a:pPr algn="ctr"/>
            <a:r>
              <a:rPr lang="ru-RU" sz="1800" dirty="0">
                <a:solidFill>
                  <a:srgbClr val="002060"/>
                </a:solidFill>
                <a:latin typeface="Times New Roman" pitchFamily="18" charset="0"/>
                <a:cs typeface="Times New Roman" pitchFamily="18" charset="0"/>
              </a:rPr>
              <a:t>После слова «Лови!» дети убегают, а водящий догоняет. Игра заканчивается, когда он догонит 2—3—4 играющих. При повторении игры выбирается новый водящий.</a:t>
            </a:r>
          </a:p>
          <a:p>
            <a:pPr marL="0" indent="0" algn="ctr">
              <a:buNone/>
            </a:pPr>
            <a:r>
              <a:rPr lang="ru-RU" sz="1800" b="1" i="1" u="sng" dirty="0">
                <a:solidFill>
                  <a:srgbClr val="002060"/>
                </a:solidFill>
                <a:latin typeface="Times New Roman" pitchFamily="18" charset="0"/>
                <a:cs typeface="Times New Roman" pitchFamily="18" charset="0"/>
              </a:rPr>
              <a:t>Правила:</a:t>
            </a:r>
            <a:r>
              <a:rPr lang="ru-RU" sz="1800" dirty="0">
                <a:solidFill>
                  <a:srgbClr val="002060"/>
                </a:solidFill>
                <a:latin typeface="Times New Roman" pitchFamily="18" charset="0"/>
                <a:cs typeface="Times New Roman" pitchFamily="18" charset="0"/>
              </a:rPr>
              <a:t> Нельзя убегать раньше того, как будет произнесено «Лови!». Двигаясь по кругу, дети должны соблюдать порядок, не тянуть, не разрывать круг, не толкать друг </a:t>
            </a:r>
            <a:r>
              <a:rPr lang="ru-RU" sz="1800" dirty="0" smtClean="0">
                <a:solidFill>
                  <a:srgbClr val="002060"/>
                </a:solidFill>
                <a:latin typeface="Times New Roman" pitchFamily="18" charset="0"/>
                <a:cs typeface="Times New Roman" pitchFamily="18" charset="0"/>
              </a:rPr>
              <a:t>друга.</a:t>
            </a:r>
          </a:p>
          <a:p>
            <a:pPr marL="0" indent="0" algn="ctr">
              <a:buNone/>
            </a:pPr>
            <a:r>
              <a:rPr lang="ru-RU" sz="1800" b="1" i="1" u="sng" dirty="0" smtClean="0">
                <a:solidFill>
                  <a:srgbClr val="002060"/>
                </a:solidFill>
                <a:latin typeface="Times New Roman" pitchFamily="18" charset="0"/>
                <a:cs typeface="Times New Roman" pitchFamily="18" charset="0"/>
              </a:rPr>
              <a:t>Методические </a:t>
            </a:r>
            <a:r>
              <a:rPr lang="ru-RU" sz="1800" b="1" i="1" u="sng" dirty="0">
                <a:solidFill>
                  <a:srgbClr val="002060"/>
                </a:solidFill>
                <a:latin typeface="Times New Roman" pitchFamily="18" charset="0"/>
                <a:cs typeface="Times New Roman" pitchFamily="18" charset="0"/>
              </a:rPr>
              <a:t>указания:</a:t>
            </a:r>
            <a:r>
              <a:rPr lang="ru-RU" sz="1800" dirty="0">
                <a:solidFill>
                  <a:srgbClr val="002060"/>
                </a:solidFill>
                <a:latin typeface="Times New Roman" pitchFamily="18" charset="0"/>
                <a:cs typeface="Times New Roman" pitchFamily="18" charset="0"/>
              </a:rPr>
              <a:t> Преподаватель помогает выбрать водяще­го. Его не следует выбирать из детей, попавшихся первыми, чтобы не давать поводы детям побыстрее стать водящим</a:t>
            </a:r>
          </a:p>
          <a:p>
            <a:endParaRPr lang="ru-RU" sz="1800" dirty="0">
              <a:solidFill>
                <a:srgbClr val="002060"/>
              </a:solidFill>
              <a:latin typeface="Times New Roman" pitchFamily="18" charset="0"/>
              <a:cs typeface="Times New Roman" pitchFamily="18" charset="0"/>
            </a:endParaRPr>
          </a:p>
        </p:txBody>
      </p:sp>
      <p:pic>
        <p:nvPicPr>
          <p:cNvPr id="5124" name="Picture 4"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832" y="6804248"/>
            <a:ext cx="3638792" cy="217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030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611560"/>
            <a:ext cx="6172200" cy="1761008"/>
          </a:xfrm>
        </p:spPr>
        <p:txBody>
          <a:bodyPr>
            <a:noAutofit/>
          </a:bodyPr>
          <a:lstStyle/>
          <a:p>
            <a:pPr algn="ctr"/>
            <a:r>
              <a:rPr lang="ru-RU" sz="2800" b="1" i="1" u="sng" dirty="0">
                <a:solidFill>
                  <a:srgbClr val="002060"/>
                </a:solidFill>
              </a:rPr>
              <a:t>от 5 до 7 лет</a:t>
            </a:r>
            <a:r>
              <a:rPr lang="ru-RU" sz="2800" b="1" i="1" dirty="0">
                <a:solidFill>
                  <a:srgbClr val="002060"/>
                </a:solidFill>
              </a:rPr>
              <a:t/>
            </a:r>
            <a:br>
              <a:rPr lang="ru-RU" sz="2800" b="1" i="1" dirty="0">
                <a:solidFill>
                  <a:srgbClr val="002060"/>
                </a:solidFill>
              </a:rPr>
            </a:br>
            <a:r>
              <a:rPr lang="ru-RU" sz="2800" b="1" i="1" dirty="0">
                <a:solidFill>
                  <a:srgbClr val="002060"/>
                </a:solidFill>
              </a:rPr>
              <a:t>Игры для ознакомления со свойствами воды</a:t>
            </a:r>
            <a:br>
              <a:rPr lang="ru-RU" sz="2800" b="1" i="1" dirty="0">
                <a:solidFill>
                  <a:srgbClr val="002060"/>
                </a:solidFill>
              </a:rPr>
            </a:br>
            <a:r>
              <a:rPr lang="ru-RU" sz="2800" b="1" i="1" dirty="0" smtClean="0">
                <a:solidFill>
                  <a:srgbClr val="002060"/>
                </a:solidFill>
              </a:rPr>
              <a:t>Невод</a:t>
            </a:r>
            <a:endParaRPr lang="ru-RU" sz="2800" b="1" i="1" dirty="0">
              <a:solidFill>
                <a:srgbClr val="002060"/>
              </a:solidFill>
            </a:endParaRPr>
          </a:p>
        </p:txBody>
      </p:sp>
      <p:sp>
        <p:nvSpPr>
          <p:cNvPr id="3" name="Объект 2"/>
          <p:cNvSpPr>
            <a:spLocks noGrp="1"/>
          </p:cNvSpPr>
          <p:nvPr>
            <p:ph sz="half" idx="1"/>
          </p:nvPr>
        </p:nvSpPr>
        <p:spPr>
          <a:xfrm>
            <a:off x="404664" y="2411760"/>
            <a:ext cx="5657868" cy="3857652"/>
          </a:xfrm>
        </p:spPr>
        <p:txBody>
          <a:bodyPr>
            <a:normAutofit fontScale="70000" lnSpcReduction="20000"/>
          </a:bodyPr>
          <a:lstStyle/>
          <a:p>
            <a:pPr algn="ctr"/>
            <a:r>
              <a:rPr lang="ru-RU" b="1" i="1" u="sng" dirty="0" smtClean="0">
                <a:solidFill>
                  <a:srgbClr val="002060"/>
                </a:solidFill>
                <a:latin typeface="Times New Roman" pitchFamily="18" charset="0"/>
                <a:cs typeface="Times New Roman" pitchFamily="18" charset="0"/>
              </a:rPr>
              <a:t>Задача</a:t>
            </a:r>
            <a:r>
              <a:rPr lang="ru-RU" b="1" i="1" u="sng" dirty="0">
                <a:solidFill>
                  <a:srgbClr val="002060"/>
                </a:solidFill>
                <a:latin typeface="Times New Roman" pitchFamily="18" charset="0"/>
                <a:cs typeface="Times New Roman" pitchFamily="18" charset="0"/>
              </a:rPr>
              <a:t>   игры:</a:t>
            </a:r>
            <a:r>
              <a:rPr lang="ru-RU" dirty="0">
                <a:solidFill>
                  <a:srgbClr val="002060"/>
                </a:solidFill>
                <a:latin typeface="Times New Roman" pitchFamily="18" charset="0"/>
                <a:cs typeface="Times New Roman" pitchFamily="18" charset="0"/>
              </a:rPr>
              <a:t> помочь освоиться с сопротивлением воды.</a:t>
            </a:r>
          </a:p>
          <a:p>
            <a:pPr algn="ctr"/>
            <a:r>
              <a:rPr lang="ru-RU" b="1" i="1" u="sng" dirty="0">
                <a:solidFill>
                  <a:srgbClr val="002060"/>
                </a:solidFill>
                <a:latin typeface="Times New Roman" pitchFamily="18" charset="0"/>
                <a:cs typeface="Times New Roman" pitchFamily="18" charset="0"/>
              </a:rPr>
              <a:t>Описание:</a:t>
            </a:r>
            <a:r>
              <a:rPr lang="ru-RU" dirty="0">
                <a:solidFill>
                  <a:srgbClr val="002060"/>
                </a:solidFill>
                <a:latin typeface="Times New Roman" pitchFamily="18" charset="0"/>
                <a:cs typeface="Times New Roman" pitchFamily="18" charset="0"/>
              </a:rPr>
              <a:t> Играющие (рыбы) располагаются в ограниченном простран­стве. Двое рыбаков, взявшись за руки, по сигналу преподавателя бегут за рыбкой, стараясь окружить ее. Каждая пойманная рыба включается в цепь рыбаков. Так постепенно составляется невод. Игра кончается, когда все рыбы будут переловлены.</a:t>
            </a:r>
          </a:p>
          <a:p>
            <a:pPr algn="ctr"/>
            <a:r>
              <a:rPr lang="ru-RU" b="1" i="1" u="sng" dirty="0">
                <a:solidFill>
                  <a:srgbClr val="002060"/>
                </a:solidFill>
                <a:latin typeface="Times New Roman" pitchFamily="18" charset="0"/>
                <a:cs typeface="Times New Roman" pitchFamily="18" charset="0"/>
              </a:rPr>
              <a:t>Правила:</a:t>
            </a:r>
            <a:r>
              <a:rPr lang="ru-RU" dirty="0">
                <a:solidFill>
                  <a:srgbClr val="002060"/>
                </a:solidFill>
                <a:latin typeface="Times New Roman" pitchFamily="18" charset="0"/>
                <a:cs typeface="Times New Roman" pitchFamily="18" charset="0"/>
              </a:rPr>
              <a:t> Нельзя ловить рыбу разорванным неводом. Нельзя толкаться, топить друг друга, хватать за руки, туловище.</a:t>
            </a:r>
          </a:p>
          <a:p>
            <a:pPr algn="ctr"/>
            <a:r>
              <a:rPr lang="ru-RU" b="1" i="1" u="sng" dirty="0">
                <a:solidFill>
                  <a:srgbClr val="002060"/>
                </a:solidFill>
                <a:latin typeface="Times New Roman" pitchFamily="18" charset="0"/>
                <a:cs typeface="Times New Roman" pitchFamily="18" charset="0"/>
              </a:rPr>
              <a:t>Методические указания:</a:t>
            </a:r>
            <a:r>
              <a:rPr lang="ru-RU" dirty="0">
                <a:solidFill>
                  <a:srgbClr val="002060"/>
                </a:solidFill>
                <a:latin typeface="Times New Roman" pitchFamily="18" charset="0"/>
                <a:cs typeface="Times New Roman" pitchFamily="18" charset="0"/>
              </a:rPr>
              <a:t> Водящих назначает преподаватель. Пойманный последним объявляется самой быстрой рыбкой.</a:t>
            </a:r>
          </a:p>
          <a:p>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6792" y="5940152"/>
            <a:ext cx="4099391" cy="303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823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664" y="362720"/>
            <a:ext cx="6172200" cy="824904"/>
          </a:xfrm>
        </p:spPr>
        <p:txBody>
          <a:bodyPr>
            <a:noAutofit/>
          </a:bodyPr>
          <a:lstStyle/>
          <a:p>
            <a:pPr algn="ctr"/>
            <a:r>
              <a:rPr lang="ru-RU" sz="2800" b="1" i="1" dirty="0">
                <a:solidFill>
                  <a:srgbClr val="002060"/>
                </a:solidFill>
              </a:rPr>
              <a:t>Поймай воду</a:t>
            </a:r>
            <a:r>
              <a:rPr lang="ru-RU" sz="2800" dirty="0">
                <a:solidFill>
                  <a:srgbClr val="002060"/>
                </a:solidFill>
              </a:rPr>
              <a:t/>
            </a:r>
            <a:br>
              <a:rPr lang="ru-RU" sz="2800" dirty="0">
                <a:solidFill>
                  <a:srgbClr val="002060"/>
                </a:solidFill>
              </a:rPr>
            </a:br>
            <a:endParaRPr lang="ru-RU" sz="2800" dirty="0">
              <a:solidFill>
                <a:srgbClr val="002060"/>
              </a:solidFill>
            </a:endParaRPr>
          </a:p>
        </p:txBody>
      </p:sp>
      <p:sp>
        <p:nvSpPr>
          <p:cNvPr id="3" name="Объект 2"/>
          <p:cNvSpPr>
            <a:spLocks noGrp="1"/>
          </p:cNvSpPr>
          <p:nvPr>
            <p:ph sz="half" idx="1"/>
          </p:nvPr>
        </p:nvSpPr>
        <p:spPr>
          <a:xfrm>
            <a:off x="404664" y="4716016"/>
            <a:ext cx="5800744" cy="4044108"/>
          </a:xfrm>
        </p:spPr>
        <p:txBody>
          <a:bodyPr>
            <a:normAutofit/>
          </a:bodyPr>
          <a:lstStyle/>
          <a:p>
            <a:pPr algn="ctr"/>
            <a:r>
              <a:rPr lang="ru-RU" sz="1800" b="1" i="1" u="sng" dirty="0" smtClean="0">
                <a:solidFill>
                  <a:srgbClr val="002060"/>
                </a:solidFill>
                <a:latin typeface="Times New Roman" pitchFamily="18" charset="0"/>
                <a:cs typeface="Times New Roman" pitchFamily="18" charset="0"/>
              </a:rPr>
              <a:t>Задача</a:t>
            </a:r>
            <a:r>
              <a:rPr lang="ru-RU" sz="1800" b="1" i="1" u="sng" dirty="0">
                <a:solidFill>
                  <a:srgbClr val="002060"/>
                </a:solidFill>
                <a:latin typeface="Times New Roman" pitchFamily="18" charset="0"/>
                <a:cs typeface="Times New Roman" pitchFamily="18" charset="0"/>
              </a:rPr>
              <a:t>  игры:</a:t>
            </a:r>
            <a:r>
              <a:rPr lang="ru-RU" sz="1800" dirty="0">
                <a:solidFill>
                  <a:srgbClr val="002060"/>
                </a:solidFill>
                <a:latin typeface="Times New Roman" pitchFamily="18" charset="0"/>
                <a:cs typeface="Times New Roman" pitchFamily="18" charset="0"/>
              </a:rPr>
              <a:t> научить детей сжимать пальцы рук, делать «ложечку».</a:t>
            </a:r>
          </a:p>
          <a:p>
            <a:pPr algn="ctr"/>
            <a:r>
              <a:rPr lang="ru-RU" sz="1800" b="1" i="1" u="sng" dirty="0">
                <a:solidFill>
                  <a:srgbClr val="002060"/>
                </a:solidFill>
                <a:latin typeface="Times New Roman" pitchFamily="18" charset="0"/>
                <a:cs typeface="Times New Roman" pitchFamily="18" charset="0"/>
              </a:rPr>
              <a:t>Описание:</a:t>
            </a:r>
            <a:r>
              <a:rPr lang="ru-RU" sz="1800" dirty="0">
                <a:solidFill>
                  <a:srgbClr val="002060"/>
                </a:solidFill>
                <a:latin typeface="Times New Roman" pitchFamily="18" charset="0"/>
                <a:cs typeface="Times New Roman" pitchFamily="18" charset="0"/>
              </a:rPr>
              <a:t> Играющие стоят на месте в одной шеренге или в кругу. По команде «Поймай воду!» они вытягивают руки вперед, опускают в воду, соеди­няют под водой кисти рук, сжимают пальцы. Зачерпнув воду, дети поднимают </a:t>
            </a:r>
            <a:r>
              <a:rPr lang="ru-RU" sz="1800" dirty="0" smtClean="0">
                <a:solidFill>
                  <a:srgbClr val="002060"/>
                </a:solidFill>
                <a:latin typeface="Times New Roman" pitchFamily="18" charset="0"/>
                <a:cs typeface="Times New Roman" pitchFamily="18" charset="0"/>
              </a:rPr>
              <a:t>руки над </a:t>
            </a:r>
            <a:r>
              <a:rPr lang="ru-RU" sz="1800" dirty="0">
                <a:solidFill>
                  <a:srgbClr val="002060"/>
                </a:solidFill>
                <a:latin typeface="Times New Roman" pitchFamily="18" charset="0"/>
                <a:cs typeface="Times New Roman" pitchFamily="18" charset="0"/>
              </a:rPr>
              <a:t>поверхностью. Преподаватель проверяет наличие воды в руках.</a:t>
            </a:r>
          </a:p>
          <a:p>
            <a:pPr algn="ctr"/>
            <a:r>
              <a:rPr lang="ru-RU" sz="1800" b="1" i="1" u="sng" dirty="0">
                <a:solidFill>
                  <a:srgbClr val="002060"/>
                </a:solidFill>
                <a:latin typeface="Times New Roman" pitchFamily="18" charset="0"/>
                <a:cs typeface="Times New Roman" pitchFamily="18" charset="0"/>
              </a:rPr>
              <a:t>Методические указания:</a:t>
            </a:r>
            <a:r>
              <a:rPr lang="ru-RU" sz="1800" dirty="0">
                <a:solidFill>
                  <a:srgbClr val="002060"/>
                </a:solidFill>
                <a:latin typeface="Times New Roman" pitchFamily="18" charset="0"/>
                <a:cs typeface="Times New Roman" pitchFamily="18" charset="0"/>
              </a:rPr>
              <a:t> Если вода течет из рук, преподаватель говорит: «Ой, какие руки дырявые! Ну-ка, зачерпни водичку еще раз». Дети самостоятельно контролируют правильность положения пальцев рук.</a:t>
            </a:r>
          </a:p>
          <a:p>
            <a:endParaRPr lang="ru-RU" sz="1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2816" y="1187624"/>
            <a:ext cx="3207022" cy="3207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5478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TotalTime>
  <Words>743</Words>
  <Application>Microsoft Office PowerPoint</Application>
  <PresentationFormat>Экран (4:3)</PresentationFormat>
  <Paragraphs>66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Поток</vt:lpstr>
      <vt:lpstr>Как кто плавает </vt:lpstr>
      <vt:lpstr>Презентация PowerPoint</vt:lpstr>
      <vt:lpstr>        ПОДВИЖНЫЕ ИГРЫ В ВОДЕ </vt:lpstr>
      <vt:lpstr>Карасик и щука </vt:lpstr>
      <vt:lpstr>Байдарки </vt:lpstr>
      <vt:lpstr>      от 3 до 5 лет Игры для ознакомления со свойствами воды   Маленькие и большие ножки</vt:lpstr>
      <vt:lpstr>Мы весёлые ребята </vt:lpstr>
      <vt:lpstr>от 5 до 7 лет Игры для ознакомления со свойствами воды Невод</vt:lpstr>
      <vt:lpstr>Поймай воду </vt:lpstr>
      <vt:lpstr>Волны на море </vt:lpstr>
      <vt:lpstr>     Поймай лодочку (рыбку)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mk</cp:lastModifiedBy>
  <cp:revision>31</cp:revision>
  <cp:lastPrinted>2017-03-02T09:37:18Z</cp:lastPrinted>
  <dcterms:created xsi:type="dcterms:W3CDTF">2017-02-28T15:19:49Z</dcterms:created>
  <dcterms:modified xsi:type="dcterms:W3CDTF">2025-09-30T20:19:18Z</dcterms:modified>
</cp:coreProperties>
</file>