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84" r:id="rId3"/>
    <p:sldId id="268" r:id="rId4"/>
    <p:sldId id="280" r:id="rId5"/>
    <p:sldId id="273" r:id="rId6"/>
    <p:sldId id="258" r:id="rId7"/>
    <p:sldId id="260" r:id="rId8"/>
    <p:sldId id="256" r:id="rId9"/>
    <p:sldId id="259" r:id="rId10"/>
    <p:sldId id="270" r:id="rId11"/>
    <p:sldId id="261" r:id="rId12"/>
    <p:sldId id="271" r:id="rId13"/>
    <p:sldId id="262" r:id="rId14"/>
    <p:sldId id="272" r:id="rId15"/>
    <p:sldId id="263" r:id="rId16"/>
    <p:sldId id="264" r:id="rId17"/>
    <p:sldId id="274" r:id="rId18"/>
    <p:sldId id="276" r:id="rId19"/>
    <p:sldId id="286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FDFE"/>
    <a:srgbClr val="B6FAFC"/>
    <a:srgbClr val="ACC8EA"/>
    <a:srgbClr val="C7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2544" autoAdjust="0"/>
  </p:normalViewPr>
  <p:slideViewPr>
    <p:cSldViewPr>
      <p:cViewPr varScale="1">
        <p:scale>
          <a:sx n="113" d="100"/>
          <a:sy n="113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F810C-5697-40DC-A09B-502D3A287D62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AF919-6445-46FA-878F-806FD95BD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0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F919-6445-46FA-878F-806FD95BD7B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33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866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2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7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7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82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0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1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1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3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1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97A35-3F79-4868-A69E-5E507DFD4A85}" type="datetimeFigureOut">
              <a:rPr lang="ru-RU" smtClean="0"/>
              <a:t>31.07.2023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3BC26-A176-4B2D-9078-82C758AF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67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21000">
              <a:srgbClr val="85C2FF">
                <a:alpha val="39000"/>
              </a:srgbClr>
            </a:gs>
            <a:gs pos="28000">
              <a:srgbClr val="C7FCFD">
                <a:alpha val="50000"/>
              </a:srgbClr>
            </a:gs>
            <a:gs pos="53000">
              <a:srgbClr val="B6FAFC">
                <a:lumMod val="39000"/>
                <a:lumOff val="61000"/>
              </a:srgbClr>
            </a:gs>
          </a:gsLst>
          <a:lin ang="8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72"/>
            <a:ext cx="9164712" cy="687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s://sun6-23.userapi.com/s/v1/if1/efublEayyjvkRo6aOr-GxXwRAx0YAfbKggPWjf5ZnfdHhUGuAq00I9RUwdbnAaixYx1VwsDM.jpg?size=1021x1021&amp;quality=96&amp;crop=1,1,1021,1021&amp;ava=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375" y="188640"/>
            <a:ext cx="1675073" cy="167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ко 5"/>
          <p:cNvSpPr/>
          <p:nvPr/>
        </p:nvSpPr>
        <p:spPr>
          <a:xfrm rot="232574">
            <a:off x="149474" y="737472"/>
            <a:ext cx="3501117" cy="1360187"/>
          </a:xfrm>
          <a:prstGeom prst="cloud">
            <a:avLst/>
          </a:prstGeom>
          <a:solidFill>
            <a:srgbClr val="DAFDFE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045731"/>
            <a:ext cx="4100734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Автор: Викторова М.В.</a:t>
            </a:r>
            <a:br>
              <a:rPr lang="ru-RU" sz="20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учитель- логопед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олна 3"/>
          <p:cNvSpPr/>
          <p:nvPr/>
        </p:nvSpPr>
        <p:spPr>
          <a:xfrm flipH="1">
            <a:off x="2051720" y="2780928"/>
            <a:ext cx="6962659" cy="3343226"/>
          </a:xfrm>
          <a:prstGeom prst="wave">
            <a:avLst>
              <a:gd name="adj1" fmla="val 12500"/>
              <a:gd name="adj2" fmla="val -424"/>
            </a:avLst>
          </a:prstGeom>
          <a:solidFill>
            <a:srgbClr val="DAFDFE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02522" y="3645024"/>
            <a:ext cx="66610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Родственные слова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4476850"/>
            <a:ext cx="7162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Пособие по развитию лексико- грамматического</a:t>
            </a:r>
          </a:p>
          <a:p>
            <a:pPr algn="ctr"/>
            <a:r>
              <a:rPr lang="ru-RU" sz="2400" b="1" dirty="0" smtClean="0"/>
              <a:t>строя речи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031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b="15716"/>
          <a:stretch/>
        </p:blipFill>
        <p:spPr bwMode="auto">
          <a:xfrm>
            <a:off x="899592" y="1190625"/>
            <a:ext cx="6984776" cy="509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478768"/>
              </p:ext>
            </p:extLst>
          </p:nvPr>
        </p:nvGraphicFramePr>
        <p:xfrm>
          <a:off x="1107203" y="1268760"/>
          <a:ext cx="7137206" cy="4968552"/>
        </p:xfrm>
        <a:graphic>
          <a:graphicData uri="http://schemas.openxmlformats.org/drawingml/2006/table">
            <a:tbl>
              <a:tblPr/>
              <a:tblGrid>
                <a:gridCol w="3464797"/>
                <a:gridCol w="3672409"/>
              </a:tblGrid>
              <a:tr h="16321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704189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2182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79712" y="6360179"/>
            <a:ext cx="588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вода, водопровод, водопад, Водяной, водовоз, водолаз)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19709" y="620688"/>
            <a:ext cx="1040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+mj-lt"/>
                <a:cs typeface="Times New Roman" panose="02020603050405020304" pitchFamily="18" charset="0"/>
              </a:rPr>
              <a:t>вода</a:t>
            </a:r>
            <a:endParaRPr lang="ru-RU" sz="32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писать</a:t>
            </a:r>
            <a:endParaRPr lang="ru-RU" sz="3200" b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6" b="11544"/>
          <a:stretch/>
        </p:blipFill>
        <p:spPr bwMode="auto">
          <a:xfrm>
            <a:off x="611560" y="990600"/>
            <a:ext cx="7638759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235522"/>
              </p:ext>
            </p:extLst>
          </p:nvPr>
        </p:nvGraphicFramePr>
        <p:xfrm>
          <a:off x="827584" y="1052735"/>
          <a:ext cx="7416824" cy="5328594"/>
        </p:xfrm>
        <a:graphic>
          <a:graphicData uri="http://schemas.openxmlformats.org/drawingml/2006/table">
            <a:tbl>
              <a:tblPr/>
              <a:tblGrid>
                <a:gridCol w="3708412"/>
                <a:gridCol w="3708412"/>
              </a:tblGrid>
              <a:tr h="17761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61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61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58677" y="6453336"/>
            <a:ext cx="722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писать, письмо, письменный стол, писатель, записная книга, подпись)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1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672392"/>
              </p:ext>
            </p:extLst>
          </p:nvPr>
        </p:nvGraphicFramePr>
        <p:xfrm>
          <a:off x="918802" y="1542765"/>
          <a:ext cx="7008996" cy="4852026"/>
        </p:xfrm>
        <a:graphic>
          <a:graphicData uri="http://schemas.openxmlformats.org/drawingml/2006/table">
            <a:tbl>
              <a:tblPr/>
              <a:tblGrid>
                <a:gridCol w="2336332"/>
                <a:gridCol w="2336332"/>
                <a:gridCol w="2336332"/>
              </a:tblGrid>
              <a:tr h="1617342"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342"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342"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95" y="3361417"/>
            <a:ext cx="1497534" cy="136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/>
        </p:blipFill>
        <p:spPr bwMode="auto">
          <a:xfrm>
            <a:off x="5763311" y="1636763"/>
            <a:ext cx="172192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18653" r="11063" b="10101"/>
          <a:stretch/>
        </p:blipFill>
        <p:spPr bwMode="auto">
          <a:xfrm>
            <a:off x="5727468" y="4928030"/>
            <a:ext cx="1869074" cy="141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53" y="1556793"/>
            <a:ext cx="2289360" cy="1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-94" r="1736" b="12836"/>
          <a:stretch/>
        </p:blipFill>
        <p:spPr bwMode="auto">
          <a:xfrm>
            <a:off x="5763311" y="3361416"/>
            <a:ext cx="2052272" cy="13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41" y="1570138"/>
            <a:ext cx="2345235" cy="15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52" y="3412954"/>
            <a:ext cx="1929320" cy="133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2" y="4942094"/>
            <a:ext cx="1829451" cy="138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919215"/>
            <a:ext cx="1937408" cy="14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951219" y="764704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лес</a:t>
            </a:r>
            <a:endParaRPr lang="ru-RU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45516" y="6456620"/>
            <a:ext cx="801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лес, лесник, лесоруб, </a:t>
            </a:r>
            <a:r>
              <a:rPr lang="ru-RU" dirty="0" err="1" smtClean="0"/>
              <a:t>лесовичок</a:t>
            </a:r>
            <a:r>
              <a:rPr lang="ru-RU" dirty="0" smtClean="0"/>
              <a:t>, лесок, лесовоз, лесопарк, лесопилка, лесной)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0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43" r="22" b="13416"/>
          <a:stretch/>
        </p:blipFill>
        <p:spPr bwMode="auto">
          <a:xfrm>
            <a:off x="1165948" y="962025"/>
            <a:ext cx="691125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1990586"/>
              </p:ext>
            </p:extLst>
          </p:nvPr>
        </p:nvGraphicFramePr>
        <p:xfrm>
          <a:off x="1043608" y="1052736"/>
          <a:ext cx="7200800" cy="5040561"/>
        </p:xfrm>
        <a:graphic>
          <a:graphicData uri="http://schemas.openxmlformats.org/drawingml/2006/table">
            <a:tbl>
              <a:tblPr/>
              <a:tblGrid>
                <a:gridCol w="3672408"/>
                <a:gridCol w="3528392"/>
              </a:tblGrid>
              <a:tr h="15841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728192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192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6243597"/>
            <a:ext cx="874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муравей, </a:t>
            </a:r>
            <a:r>
              <a:rPr lang="ru-RU" dirty="0" err="1" smtClean="0"/>
              <a:t>муравьишка</a:t>
            </a:r>
            <a:r>
              <a:rPr lang="ru-RU" dirty="0" smtClean="0"/>
              <a:t>, муравейник, муравьед, муравьиная семья, муравьиный спирт)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28281" y="476672"/>
            <a:ext cx="1730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муравей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762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дорога</a:t>
            </a:r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85" b="14019"/>
          <a:stretch/>
        </p:blipFill>
        <p:spPr bwMode="auto">
          <a:xfrm>
            <a:off x="899592" y="1075903"/>
            <a:ext cx="7272808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0611214"/>
              </p:ext>
            </p:extLst>
          </p:nvPr>
        </p:nvGraphicFramePr>
        <p:xfrm>
          <a:off x="1236258" y="980728"/>
          <a:ext cx="7128792" cy="5328591"/>
        </p:xfrm>
        <a:graphic>
          <a:graphicData uri="http://schemas.openxmlformats.org/drawingml/2006/table">
            <a:tbl>
              <a:tblPr/>
              <a:tblGrid>
                <a:gridCol w="3528392"/>
                <a:gridCol w="3600400"/>
              </a:tblGrid>
              <a:tr h="17761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776197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6197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59" y="6381328"/>
            <a:ext cx="837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дорога, дорожка, дорожный знак, внедорожник, железнодорожник, подорожник)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4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11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дом</a:t>
            </a:r>
            <a:endParaRPr lang="ru-RU" sz="32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61348" r="48018" b="14646"/>
          <a:stretch/>
        </p:blipFill>
        <p:spPr bwMode="auto">
          <a:xfrm>
            <a:off x="1016558" y="4365104"/>
            <a:ext cx="2584963" cy="172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3777395"/>
              </p:ext>
            </p:extLst>
          </p:nvPr>
        </p:nvGraphicFramePr>
        <p:xfrm>
          <a:off x="755576" y="1001872"/>
          <a:ext cx="7344816" cy="5328591"/>
        </p:xfrm>
        <a:graphic>
          <a:graphicData uri="http://schemas.openxmlformats.org/drawingml/2006/table">
            <a:tbl>
              <a:tblPr/>
              <a:tblGrid>
                <a:gridCol w="3600400"/>
                <a:gridCol w="3744416"/>
              </a:tblGrid>
              <a:tr h="17761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776197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6197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5656" y="6330463"/>
            <a:ext cx="610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дом, домик, домовой, домохозяйка, домашние, домофон)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39802"/>
            <a:ext cx="1666768" cy="144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15694"/>
            <a:ext cx="833384" cy="7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84" y="2823485"/>
            <a:ext cx="1859102" cy="185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BFA"/>
              </a:clrFrom>
              <a:clrTo>
                <a:srgbClr val="FD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72" y="3068960"/>
            <a:ext cx="13681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8" t="6941" r="14202" b="57530"/>
          <a:stretch/>
        </p:blipFill>
        <p:spPr bwMode="auto">
          <a:xfrm>
            <a:off x="4619733" y="4725144"/>
            <a:ext cx="2570212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5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27" b="13128"/>
          <a:stretch/>
        </p:blipFill>
        <p:spPr bwMode="auto">
          <a:xfrm>
            <a:off x="796471" y="506038"/>
            <a:ext cx="7632848" cy="601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003733"/>
              </p:ext>
            </p:extLst>
          </p:nvPr>
        </p:nvGraphicFramePr>
        <p:xfrm>
          <a:off x="940487" y="1128759"/>
          <a:ext cx="7344816" cy="5328592"/>
        </p:xfrm>
        <a:graphic>
          <a:graphicData uri="http://schemas.openxmlformats.org/drawingml/2006/table">
            <a:tbl>
              <a:tblPr/>
              <a:tblGrid>
                <a:gridCol w="3672895"/>
                <a:gridCol w="3671921"/>
              </a:tblGrid>
              <a:tr h="1800200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800200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192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488668"/>
            <a:ext cx="598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конь, конюшня, конный спорт, конница, Конек- Горбунок)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3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гриб</a:t>
            </a:r>
            <a:endParaRPr lang="ru-RU" sz="32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9714"/>
          <a:stretch/>
        </p:blipFill>
        <p:spPr bwMode="auto">
          <a:xfrm>
            <a:off x="755576" y="1181100"/>
            <a:ext cx="7272808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9907847"/>
              </p:ext>
            </p:extLst>
          </p:nvPr>
        </p:nvGraphicFramePr>
        <p:xfrm>
          <a:off x="971600" y="1148821"/>
          <a:ext cx="7633822" cy="5363924"/>
        </p:xfrm>
        <a:graphic>
          <a:graphicData uri="http://schemas.openxmlformats.org/drawingml/2006/table">
            <a:tbl>
              <a:tblPr/>
              <a:tblGrid>
                <a:gridCol w="3672408"/>
                <a:gridCol w="3961414"/>
              </a:tblGrid>
              <a:tr h="1839506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944216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02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6488668"/>
            <a:ext cx="670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гриб, грибочек, </a:t>
            </a:r>
            <a:r>
              <a:rPr lang="ru-RU" dirty="0" err="1" smtClean="0"/>
              <a:t>грибовница</a:t>
            </a:r>
            <a:r>
              <a:rPr lang="ru-RU" dirty="0" smtClean="0"/>
              <a:t>, грибница, грибник, грибной дождь)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4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424" y="338646"/>
            <a:ext cx="406845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стол</a:t>
            </a:r>
            <a:endParaRPr lang="ru-RU" sz="3200" b="1" dirty="0"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99600985"/>
              </p:ext>
            </p:extLst>
          </p:nvPr>
        </p:nvGraphicFramePr>
        <p:xfrm>
          <a:off x="683568" y="1196752"/>
          <a:ext cx="7704856" cy="5184576"/>
        </p:xfrm>
        <a:graphic>
          <a:graphicData uri="http://schemas.openxmlformats.org/drawingml/2006/table">
            <a:tbl>
              <a:tblPr/>
              <a:tblGrid>
                <a:gridCol w="3852428"/>
                <a:gridCol w="3852428"/>
              </a:tblGrid>
              <a:tr h="16561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728192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00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14" y="3323339"/>
            <a:ext cx="936104" cy="78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28827" r="9511" b="31883"/>
          <a:stretch/>
        </p:blipFill>
        <p:spPr bwMode="auto">
          <a:xfrm>
            <a:off x="5387565" y="1196752"/>
            <a:ext cx="2566914" cy="110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340768"/>
            <a:ext cx="1592596" cy="108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289" y="2991097"/>
            <a:ext cx="1592596" cy="145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98" y="4725144"/>
            <a:ext cx="3141379" cy="13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-112" r="18079" b="6858"/>
          <a:stretch/>
        </p:blipFill>
        <p:spPr bwMode="auto">
          <a:xfrm>
            <a:off x="5778177" y="4725144"/>
            <a:ext cx="1749772" cy="15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5954" y="6483146"/>
            <a:ext cx="561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стол, столик, застолье, столовая, столешница, столяр)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4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мороз</a:t>
            </a: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7174485"/>
              </p:ext>
            </p:extLst>
          </p:nvPr>
        </p:nvGraphicFramePr>
        <p:xfrm>
          <a:off x="676275" y="1196752"/>
          <a:ext cx="7458076" cy="5040560"/>
        </p:xfrm>
        <a:graphic>
          <a:graphicData uri="http://schemas.openxmlformats.org/drawingml/2006/table">
            <a:tbl>
              <a:tblPr/>
              <a:tblGrid>
                <a:gridCol w="3729038"/>
                <a:gridCol w="3729038"/>
              </a:tblGrid>
              <a:tr h="1800200"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184"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381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2088232" cy="1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20083"/>
          <a:stretch/>
        </p:blipFill>
        <p:spPr bwMode="auto">
          <a:xfrm>
            <a:off x="5652120" y="1459002"/>
            <a:ext cx="1495314" cy="13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189" y="4790325"/>
            <a:ext cx="936104" cy="116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6" y="3143089"/>
            <a:ext cx="1543543" cy="12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43089"/>
            <a:ext cx="1311138" cy="13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88" y="4603970"/>
            <a:ext cx="1566726" cy="154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6322347"/>
            <a:ext cx="713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Мороз, морозит, мороженое, заморозка, мороженщица, морозилка)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864096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 smtClean="0">
                <a:solidFill>
                  <a:srgbClr val="000000"/>
                </a:solidFill>
              </a:rPr>
              <a:t>Настоящее пособие</a:t>
            </a:r>
            <a:r>
              <a:rPr lang="ru-RU" sz="8000" dirty="0">
                <a:solidFill>
                  <a:srgbClr val="000000"/>
                </a:solidFill>
              </a:rPr>
              <a:t> </a:t>
            </a:r>
            <a:r>
              <a:rPr lang="ru-RU" sz="8000" dirty="0" smtClean="0">
                <a:solidFill>
                  <a:srgbClr val="000000"/>
                </a:solidFill>
              </a:rPr>
              <a:t> имеет </a:t>
            </a:r>
            <a:r>
              <a:rPr lang="ru-RU" sz="8000" dirty="0">
                <a:solidFill>
                  <a:srgbClr val="000000"/>
                </a:solidFill>
              </a:rPr>
              <a:t>коммуникативную направленность, носит коррекционно-развивающий характер и </a:t>
            </a:r>
            <a:r>
              <a:rPr lang="ru-RU" sz="8000" dirty="0" smtClean="0">
                <a:solidFill>
                  <a:srgbClr val="000000"/>
                </a:solidFill>
              </a:rPr>
              <a:t>предназначено </a:t>
            </a:r>
            <a:r>
              <a:rPr lang="ru-RU" sz="8000" dirty="0">
                <a:solidFill>
                  <a:srgbClr val="000000"/>
                </a:solidFill>
              </a:rPr>
              <a:t>для работы с детьми 5-7 лет с ОНР </a:t>
            </a:r>
            <a:r>
              <a:rPr lang="ru-RU" sz="8000" dirty="0" smtClean="0">
                <a:solidFill>
                  <a:srgbClr val="000000"/>
                </a:solidFill>
              </a:rPr>
              <a:t>третьего уровня речевого развития.</a:t>
            </a:r>
            <a:r>
              <a:rPr lang="ru-RU" sz="8000" dirty="0">
                <a:solidFill>
                  <a:srgbClr val="000000"/>
                </a:solidFill>
              </a:rPr>
              <a:t> Может быть  использована родителями для подготовки ребёнка к школе</a:t>
            </a:r>
            <a:r>
              <a:rPr lang="ru-RU" sz="8000" dirty="0" smtClean="0">
                <a:solidFill>
                  <a:srgbClr val="000000"/>
                </a:solidFill>
              </a:rPr>
              <a:t>.</a:t>
            </a:r>
            <a:r>
              <a:rPr lang="ru-RU" sz="8000" b="1" dirty="0">
                <a:solidFill>
                  <a:srgbClr val="000000"/>
                </a:solidFill>
              </a:rPr>
              <a:t> </a:t>
            </a:r>
            <a:endParaRPr lang="ru-RU" sz="8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0000"/>
                </a:solidFill>
              </a:rPr>
              <a:t>Цель пособия</a:t>
            </a:r>
            <a:r>
              <a:rPr lang="ru-RU" sz="8000" dirty="0" smtClean="0">
                <a:solidFill>
                  <a:srgbClr val="000000"/>
                </a:solidFill>
              </a:rPr>
              <a:t>: </a:t>
            </a:r>
            <a:r>
              <a:rPr lang="ru-RU" sz="8000" dirty="0">
                <a:solidFill>
                  <a:srgbClr val="000000"/>
                </a:solidFill>
              </a:rPr>
              <a:t>предупреждение и устранение  морфемных </a:t>
            </a:r>
            <a:r>
              <a:rPr lang="ru-RU" sz="8000" dirty="0" err="1">
                <a:solidFill>
                  <a:srgbClr val="000000"/>
                </a:solidFill>
              </a:rPr>
              <a:t>аграмматизмов</a:t>
            </a:r>
            <a:r>
              <a:rPr lang="ru-RU" sz="8000" dirty="0">
                <a:solidFill>
                  <a:srgbClr val="000000"/>
                </a:solidFill>
              </a:rPr>
              <a:t>  в устной речи дошкольников с ОНР (5-7 лет</a:t>
            </a:r>
            <a:r>
              <a:rPr lang="ru-RU" sz="8000" dirty="0" smtClean="0">
                <a:solidFill>
                  <a:srgbClr val="000000"/>
                </a:solidFill>
              </a:rPr>
              <a:t>).</a:t>
            </a:r>
          </a:p>
          <a:p>
            <a:pPr marL="0" indent="0" algn="just">
              <a:buNone/>
            </a:pPr>
            <a:r>
              <a:rPr lang="ru-RU" sz="8000" b="1" dirty="0">
                <a:solidFill>
                  <a:srgbClr val="000000"/>
                </a:solidFill>
              </a:rPr>
              <a:t>  Задачи:</a:t>
            </a:r>
            <a:endParaRPr lang="ru-RU" sz="8000" dirty="0">
              <a:solidFill>
                <a:srgbClr val="000000"/>
              </a:solidFill>
            </a:endParaRPr>
          </a:p>
          <a:p>
            <a:pPr marL="0" algn="just">
              <a:buFont typeface="Arial"/>
              <a:buChar char="•"/>
            </a:pPr>
            <a:r>
              <a:rPr lang="ru-RU" sz="8000" dirty="0">
                <a:solidFill>
                  <a:srgbClr val="000000"/>
                </a:solidFill>
              </a:rPr>
              <a:t>формировать понимание интуитивного осознания детьми с общим недоразвитием речи семантической связи, существующей между родственными словами;</a:t>
            </a:r>
          </a:p>
          <a:p>
            <a:pPr marL="0" algn="just">
              <a:buFont typeface="Arial"/>
              <a:buChar char="•"/>
            </a:pPr>
            <a:r>
              <a:rPr lang="ru-RU" sz="8000" dirty="0">
                <a:solidFill>
                  <a:srgbClr val="000000"/>
                </a:solidFill>
              </a:rPr>
              <a:t>обогащать словарный запас детей (за счёт родственных и однокоренных слов);</a:t>
            </a:r>
          </a:p>
          <a:p>
            <a:pPr marL="0" algn="just">
              <a:buFont typeface="Arial"/>
              <a:buChar char="•"/>
            </a:pPr>
            <a:r>
              <a:rPr lang="ru-RU" sz="8000" dirty="0">
                <a:solidFill>
                  <a:srgbClr val="000000"/>
                </a:solidFill>
              </a:rPr>
              <a:t>формировать умения подбирать родственные слова к заданному слову и составлять предложения с этими словами;</a:t>
            </a:r>
          </a:p>
          <a:p>
            <a:pPr marL="0" algn="just">
              <a:buFont typeface="Arial"/>
              <a:buChar char="•"/>
            </a:pPr>
            <a:r>
              <a:rPr lang="ru-RU" sz="8000" dirty="0">
                <a:solidFill>
                  <a:srgbClr val="000000"/>
                </a:solidFill>
              </a:rPr>
              <a:t>формировать умения дифференцировать «родственные слова» от слов омонимов, опираясь на смысловое значение;</a:t>
            </a:r>
          </a:p>
          <a:p>
            <a:pPr marL="0" algn="just">
              <a:buFont typeface="Arial"/>
              <a:buChar char="•"/>
            </a:pPr>
            <a:r>
              <a:rPr lang="ru-RU" sz="8000" dirty="0">
                <a:solidFill>
                  <a:srgbClr val="000000"/>
                </a:solidFill>
              </a:rPr>
              <a:t>практическое усвоение и применение различных способов словообразования в русском языке;</a:t>
            </a:r>
          </a:p>
          <a:p>
            <a:pPr marL="0" algn="just">
              <a:buFont typeface="Arial"/>
              <a:buChar char="•"/>
            </a:pPr>
            <a:r>
              <a:rPr lang="ru-RU" sz="8000" dirty="0">
                <a:solidFill>
                  <a:srgbClr val="000000"/>
                </a:solidFill>
              </a:rPr>
              <a:t>формировать умения нахождения родственных слов детьми  в текстах;</a:t>
            </a:r>
          </a:p>
          <a:p>
            <a:pPr marL="0" algn="just">
              <a:buFont typeface="Arial"/>
              <a:buChar char="•"/>
            </a:pPr>
            <a:r>
              <a:rPr lang="ru-RU" sz="8000" dirty="0">
                <a:solidFill>
                  <a:srgbClr val="000000"/>
                </a:solidFill>
              </a:rPr>
              <a:t>формировать  навыки  применения родственных слов в устной  </a:t>
            </a:r>
            <a:r>
              <a:rPr lang="ru-RU" sz="8000" dirty="0" smtClean="0">
                <a:solidFill>
                  <a:srgbClr val="000000"/>
                </a:solidFill>
              </a:rPr>
              <a:t>речи.</a:t>
            </a:r>
            <a:endParaRPr lang="ru-RU" sz="8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8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цветы</a:t>
            </a:r>
            <a:endParaRPr lang="ru-RU" sz="36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5032462"/>
              </p:ext>
            </p:extLst>
          </p:nvPr>
        </p:nvGraphicFramePr>
        <p:xfrm>
          <a:off x="1115616" y="1268760"/>
          <a:ext cx="6934200" cy="4824536"/>
        </p:xfrm>
        <a:graphic>
          <a:graphicData uri="http://schemas.openxmlformats.org/drawingml/2006/table">
            <a:tbl>
              <a:tblPr/>
              <a:tblGrid>
                <a:gridCol w="3371850"/>
                <a:gridCol w="3562350"/>
              </a:tblGrid>
              <a:tr h="17281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1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47664" y="6309320"/>
            <a:ext cx="630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цветок, цветочек, </a:t>
            </a:r>
            <a:r>
              <a:rPr lang="ru-RU" dirty="0"/>
              <a:t>ц</a:t>
            </a:r>
            <a:r>
              <a:rPr lang="ru-RU" dirty="0" smtClean="0"/>
              <a:t>веточный, цветовод, соцветие, цветение)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71929"/>
            <a:ext cx="125157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1" y="1839943"/>
            <a:ext cx="511114" cy="64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17" y="3140968"/>
            <a:ext cx="1346834" cy="144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4"/>
          <a:stretch/>
        </p:blipFill>
        <p:spPr bwMode="auto">
          <a:xfrm>
            <a:off x="1842294" y="3284984"/>
            <a:ext cx="1220989" cy="131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08" y="4719265"/>
            <a:ext cx="2615802" cy="130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4"/>
          <a:stretch/>
        </p:blipFill>
        <p:spPr bwMode="auto">
          <a:xfrm>
            <a:off x="5093681" y="4731799"/>
            <a:ext cx="2286705" cy="131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0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37382" r="20330" b="6148"/>
          <a:stretch/>
        </p:blipFill>
        <p:spPr bwMode="auto">
          <a:xfrm>
            <a:off x="1763688" y="2636912"/>
            <a:ext cx="5490929" cy="390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7" y="692696"/>
            <a:ext cx="5623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Что такое родственные слова?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484784"/>
            <a:ext cx="7792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В русском языке есть « слова- родственники», родственные слова. </a:t>
            </a:r>
          </a:p>
          <a:p>
            <a:pPr algn="ctr"/>
            <a:r>
              <a:rPr lang="ru-RU" sz="2000" dirty="0" smtClean="0"/>
              <a:t>Они близки по смыслу, имеют общую ( одинаковую) часть, в которой </a:t>
            </a:r>
          </a:p>
          <a:p>
            <a:pPr algn="ctr"/>
            <a:r>
              <a:rPr lang="ru-RU" sz="2000" dirty="0"/>
              <a:t>з</a:t>
            </a:r>
            <a:r>
              <a:rPr lang="ru-RU" sz="2000" dirty="0" smtClean="0"/>
              <a:t>аключено общее лексическое значение всех родственных слов.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916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DFE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Как растут слова?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97" r="50707" b="9618"/>
          <a:stretch/>
        </p:blipFill>
        <p:spPr bwMode="auto">
          <a:xfrm>
            <a:off x="251520" y="1412776"/>
            <a:ext cx="4320480" cy="496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clrChange>
              <a:clrFrom>
                <a:srgbClr val="EEF1EE"/>
              </a:clrFrom>
              <a:clrTo>
                <a:srgbClr val="EEF1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4968552" cy="556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4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67888" r="51472" b="12192"/>
          <a:stretch/>
        </p:blipFill>
        <p:spPr bwMode="auto">
          <a:xfrm>
            <a:off x="1537461" y="4941168"/>
            <a:ext cx="2029441" cy="139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257401"/>
              </p:ext>
            </p:extLst>
          </p:nvPr>
        </p:nvGraphicFramePr>
        <p:xfrm>
          <a:off x="893223" y="1196752"/>
          <a:ext cx="7344816" cy="5272984"/>
        </p:xfrm>
        <a:graphic>
          <a:graphicData uri="http://schemas.openxmlformats.org/drawingml/2006/table">
            <a:tbl>
              <a:tblPr/>
              <a:tblGrid>
                <a:gridCol w="3672408"/>
                <a:gridCol w="3672408"/>
              </a:tblGrid>
              <a:tr h="18242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824203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578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81847" y="544324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сад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6381328"/>
            <a:ext cx="690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сад, садовод, садовый инвентарь, садовник, рассада, высаживать)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r="13765"/>
          <a:stretch/>
        </p:blipFill>
        <p:spPr bwMode="auto">
          <a:xfrm>
            <a:off x="1555056" y="1276559"/>
            <a:ext cx="1800200" cy="167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60" y="1357795"/>
            <a:ext cx="1589879" cy="158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40095"/>
            <a:ext cx="1872208" cy="17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310" y="3055976"/>
            <a:ext cx="1716970" cy="171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7" t="18451" r="8904" b="6345"/>
          <a:stretch/>
        </p:blipFill>
        <p:spPr bwMode="auto">
          <a:xfrm>
            <a:off x="5186935" y="5083606"/>
            <a:ext cx="2093719" cy="129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9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снег</a:t>
            </a:r>
            <a:endParaRPr lang="ru-RU" sz="3200" b="1" dirty="0">
              <a:latin typeface="+mn-lt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13738" r="26024" b="1761"/>
          <a:stretch/>
        </p:blipFill>
        <p:spPr bwMode="auto">
          <a:xfrm>
            <a:off x="827584" y="1052736"/>
            <a:ext cx="741682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372036"/>
            <a:ext cx="80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 снег, снежинка, снежок, снегирь, снегопад, Снегурочка, подснежник, снегоход)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7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звезда</a:t>
            </a:r>
            <a:endParaRPr lang="ru-RU" sz="3200" b="1" dirty="0">
              <a:latin typeface="+mn-lt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12101" r="6357" b="10259"/>
          <a:stretch/>
        </p:blipFill>
        <p:spPr bwMode="auto">
          <a:xfrm>
            <a:off x="876300" y="1181100"/>
            <a:ext cx="7152084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10238"/>
              </p:ext>
            </p:extLst>
          </p:nvPr>
        </p:nvGraphicFramePr>
        <p:xfrm>
          <a:off x="978695" y="1268760"/>
          <a:ext cx="7416824" cy="4824536"/>
        </p:xfrm>
        <a:graphic>
          <a:graphicData uri="http://schemas.openxmlformats.org/drawingml/2006/table">
            <a:tbl>
              <a:tblPr/>
              <a:tblGrid>
                <a:gridCol w="3688237"/>
                <a:gridCol w="3728587"/>
              </a:tblGrid>
              <a:tr h="14834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9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7624" y="6237312"/>
            <a:ext cx="699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звезда, звездочка, звездопад, звездное небо, созвездие, звездочет)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9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брат</a:t>
            </a:r>
            <a:endParaRPr lang="ru-RU" sz="3200" b="1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9405" r="8925" b="7390"/>
          <a:stretch/>
        </p:blipFill>
        <p:spPr bwMode="auto">
          <a:xfrm>
            <a:off x="1333500" y="1362075"/>
            <a:ext cx="65913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2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рыба</a:t>
            </a:r>
            <a:endParaRPr lang="ru-RU" sz="3200" b="1" dirty="0"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66" b="14962"/>
          <a:stretch/>
        </p:blipFill>
        <p:spPr bwMode="auto">
          <a:xfrm>
            <a:off x="467544" y="1028700"/>
            <a:ext cx="7056784" cy="548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005043"/>
              </p:ext>
            </p:extLst>
          </p:nvPr>
        </p:nvGraphicFramePr>
        <p:xfrm>
          <a:off x="683568" y="1052736"/>
          <a:ext cx="7344816" cy="5312049"/>
        </p:xfrm>
        <a:graphic>
          <a:graphicData uri="http://schemas.openxmlformats.org/drawingml/2006/table">
            <a:tbl>
              <a:tblPr/>
              <a:tblGrid>
                <a:gridCol w="3672408"/>
                <a:gridCol w="3672408"/>
              </a:tblGrid>
              <a:tr h="17706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06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06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63688" y="6488668"/>
            <a:ext cx="544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 рыба, рыбка, рыбак, рыбалка, рыбный суп, рыбник)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4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310</Words>
  <Application>Microsoft Office PowerPoint</Application>
  <PresentationFormat>Экран (4:3)</PresentationFormat>
  <Paragraphs>51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Автор: Викторова М.В. учитель- логопед  </vt:lpstr>
      <vt:lpstr>Презентация PowerPoint</vt:lpstr>
      <vt:lpstr>Презентация PowerPoint</vt:lpstr>
      <vt:lpstr>Как растут слова?</vt:lpstr>
      <vt:lpstr>Презентация PowerPoint</vt:lpstr>
      <vt:lpstr>снег</vt:lpstr>
      <vt:lpstr>звезда</vt:lpstr>
      <vt:lpstr>брат</vt:lpstr>
      <vt:lpstr>рыба</vt:lpstr>
      <vt:lpstr>Презентация PowerPoint</vt:lpstr>
      <vt:lpstr>писать</vt:lpstr>
      <vt:lpstr>Презентация PowerPoint</vt:lpstr>
      <vt:lpstr>Презентация PowerPoint</vt:lpstr>
      <vt:lpstr>дорога</vt:lpstr>
      <vt:lpstr>дом</vt:lpstr>
      <vt:lpstr>Презентация PowerPoint</vt:lpstr>
      <vt:lpstr>гриб</vt:lpstr>
      <vt:lpstr>стол</vt:lpstr>
      <vt:lpstr>мороз</vt:lpstr>
      <vt:lpstr>цветы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60</cp:revision>
  <dcterms:created xsi:type="dcterms:W3CDTF">2023-03-22T18:08:30Z</dcterms:created>
  <dcterms:modified xsi:type="dcterms:W3CDTF">2023-07-31T06:03:06Z</dcterms:modified>
</cp:coreProperties>
</file>