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67" r:id="rId4"/>
    <p:sldId id="268" r:id="rId5"/>
    <p:sldId id="261" r:id="rId6"/>
    <p:sldId id="278" r:id="rId7"/>
    <p:sldId id="263" r:id="rId8"/>
    <p:sldId id="265" r:id="rId9"/>
    <p:sldId id="264" r:id="rId10"/>
    <p:sldId id="257" r:id="rId11"/>
    <p:sldId id="258" r:id="rId12"/>
    <p:sldId id="262" r:id="rId13"/>
    <p:sldId id="259" r:id="rId14"/>
    <p:sldId id="276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2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325E-0FA8-4D21-87EB-9B46A278B9B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A50-F8E5-4251-8AFF-A6359C8FE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325E-0FA8-4D21-87EB-9B46A278B9B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A50-F8E5-4251-8AFF-A6359C8FE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325E-0FA8-4D21-87EB-9B46A278B9B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A50-F8E5-4251-8AFF-A6359C8FE71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325E-0FA8-4D21-87EB-9B46A278B9B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A50-F8E5-4251-8AFF-A6359C8FE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325E-0FA8-4D21-87EB-9B46A278B9B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A50-F8E5-4251-8AFF-A6359C8FE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325E-0FA8-4D21-87EB-9B46A278B9B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A50-F8E5-4251-8AFF-A6359C8FE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325E-0FA8-4D21-87EB-9B46A278B9B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A50-F8E5-4251-8AFF-A6359C8FE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325E-0FA8-4D21-87EB-9B46A278B9B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A50-F8E5-4251-8AFF-A6359C8FE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325E-0FA8-4D21-87EB-9B46A278B9B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A50-F8E5-4251-8AFF-A6359C8FE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325E-0FA8-4D21-87EB-9B46A278B9B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A50-F8E5-4251-8AFF-A6359C8FE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325E-0FA8-4D21-87EB-9B46A278B9B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A50-F8E5-4251-8AFF-A6359C8FE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06325E-0FA8-4D21-87EB-9B46A278B9B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36FFA50-F8E5-4251-8AFF-A6359C8FE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22" y="550416"/>
            <a:ext cx="11896077" cy="472501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дошкольников с ОНР посредством 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познавательно-исследовательской и экспериментальной деятельности</a:t>
            </a:r>
            <a:b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Волшебная вода»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0481" y="5233881"/>
            <a:ext cx="8534400" cy="1473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 Викторова М.В.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1078" y="5903651"/>
            <a:ext cx="3329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134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" y="195518"/>
            <a:ext cx="6054399" cy="7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2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884" y="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Что быстрее тает?            Лёд или снег?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63" y="1123627"/>
            <a:ext cx="7415617" cy="56709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104895" y="129410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7" y="392318"/>
            <a:ext cx="6502731" cy="132556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Искрится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сверкает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324991">
            <a:off x="3411690" y="421325"/>
            <a:ext cx="4680094" cy="6242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732936" y="906651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078" y="0"/>
            <a:ext cx="3180933" cy="132556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Пузырится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булькает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5" r="19359"/>
          <a:stretch/>
        </p:blipFill>
        <p:spPr>
          <a:xfrm>
            <a:off x="4285570" y="0"/>
            <a:ext cx="5633254" cy="37581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97" y="2721682"/>
            <a:ext cx="4971495" cy="37286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57982" y="4949785"/>
            <a:ext cx="322235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 стаканах разный</a:t>
            </a:r>
          </a:p>
          <a:p>
            <a:r>
              <a:rPr lang="ru-RU" sz="2000" b="1" dirty="0" smtClean="0"/>
              <a:t> объем воды.</a:t>
            </a:r>
          </a:p>
          <a:p>
            <a:r>
              <a:rPr lang="ru-RU" sz="2000" b="1" dirty="0" smtClean="0"/>
              <a:t>Дуем с одинаковой силой, </a:t>
            </a:r>
          </a:p>
          <a:p>
            <a:r>
              <a:rPr lang="ru-RU" sz="2000" b="1" dirty="0" smtClean="0"/>
              <a:t>но там где больше воды</a:t>
            </a:r>
          </a:p>
          <a:p>
            <a:r>
              <a:rPr lang="ru-RU" sz="2000" b="1" dirty="0" smtClean="0"/>
              <a:t> и пузырей больше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1" y="1537634"/>
            <a:ext cx="4088806" cy="536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14122" y="68967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8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b="18096"/>
          <a:stretch/>
        </p:blipFill>
        <p:spPr>
          <a:xfrm>
            <a:off x="6118417" y="136793"/>
            <a:ext cx="6073583" cy="39236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313"/>
            <a:ext cx="6376554" cy="4782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3906175" cy="118960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нагревается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испаряется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капает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8706" y="4616671"/>
            <a:ext cx="174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</a:rPr>
              <a:t>Круговорот воды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7900554" y="5289326"/>
            <a:ext cx="1472213" cy="9144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Вода в реке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8359806" y="3509061"/>
            <a:ext cx="1837678" cy="9144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Облака или тучи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6556856">
            <a:off x="7145123" y="4302591"/>
            <a:ext cx="1420365" cy="719168"/>
          </a:xfrm>
          <a:prstGeom prst="curvedDownArrow">
            <a:avLst>
              <a:gd name="adj1" fmla="val 26737"/>
              <a:gd name="adj2" fmla="val 35134"/>
              <a:gd name="adj3" fmla="val 3117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18936911">
            <a:off x="10656208" y="3021380"/>
            <a:ext cx="736758" cy="1612174"/>
          </a:xfrm>
          <a:prstGeom prst="curvedLeftArrow">
            <a:avLst>
              <a:gd name="adj1" fmla="val 25000"/>
              <a:gd name="adj2" fmla="val 50000"/>
              <a:gd name="adj3" fmla="val 4213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10218199" y="4616672"/>
            <a:ext cx="1819922" cy="9144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Осадки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 дождь)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4458975">
            <a:off x="9694953" y="5108405"/>
            <a:ext cx="746303" cy="2156741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0936" y="58893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4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509" y="691025"/>
            <a:ext cx="7306491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Используется МНЕМОТЕХНИКА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для фиксирования полученного опыта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30" y="2522294"/>
            <a:ext cx="5702000" cy="433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5041848" cy="3781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 rot="10800000">
            <a:off x="1587803" y="3411537"/>
            <a:ext cx="4595284" cy="3446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6333" y="4038600"/>
            <a:ext cx="21419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Тает</a:t>
            </a:r>
          </a:p>
          <a:p>
            <a:r>
              <a:rPr lang="ru-RU" dirty="0" smtClean="0"/>
              <a:t>Искрится</a:t>
            </a:r>
          </a:p>
          <a:p>
            <a:r>
              <a:rPr lang="ru-RU" dirty="0" smtClean="0"/>
              <a:t>Нагревается</a:t>
            </a:r>
          </a:p>
          <a:p>
            <a:r>
              <a:rPr lang="ru-RU" dirty="0" smtClean="0"/>
              <a:t>Испаряется</a:t>
            </a:r>
          </a:p>
          <a:p>
            <a:r>
              <a:rPr lang="ru-RU" dirty="0" smtClean="0"/>
              <a:t>Кристаллизируется</a:t>
            </a:r>
          </a:p>
          <a:p>
            <a:r>
              <a:rPr lang="ru-RU" dirty="0" smtClean="0"/>
              <a:t>Бурлит</a:t>
            </a:r>
          </a:p>
          <a:p>
            <a:r>
              <a:rPr lang="ru-RU" dirty="0" smtClean="0"/>
              <a:t>Пузыриться</a:t>
            </a:r>
          </a:p>
          <a:p>
            <a:r>
              <a:rPr lang="ru-RU" dirty="0" smtClean="0"/>
              <a:t>капает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1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 работы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90984" y="2350717"/>
            <a:ext cx="9928550" cy="36949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Увеличился активный словарный запас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Речь стала более связной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Улучшились коммуникативные навыки взаимодействия со сверстниками и со взрослыми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94" y="5159829"/>
            <a:ext cx="7836878" cy="103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2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8328"/>
            <a:ext cx="11107783" cy="13729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Развитие артикуляционного аппарата в игре – упражнении « Полощем зубки»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83" y="3607447"/>
            <a:ext cx="3596217" cy="26971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22" y="1612601"/>
            <a:ext cx="4611468" cy="3458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1" y="1656540"/>
            <a:ext cx="3901095" cy="52014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206239" y="5473005"/>
            <a:ext cx="56316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 то же время ставится</a:t>
            </a:r>
          </a:p>
          <a:p>
            <a:r>
              <a:rPr lang="ru-RU" sz="2800" b="1" dirty="0" smtClean="0"/>
              <a:t> вопрос у кого объем рта больше? </a:t>
            </a:r>
          </a:p>
          <a:p>
            <a:r>
              <a:rPr lang="ru-RU" sz="2800" b="1" dirty="0" smtClean="0"/>
              <a:t>Кто больше возьмет воды в рот?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324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67" t="66290" r="22040" b="14825"/>
          <a:stretch/>
        </p:blipFill>
        <p:spPr>
          <a:xfrm>
            <a:off x="5203580" y="601744"/>
            <a:ext cx="6370112" cy="6073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13" y="312203"/>
            <a:ext cx="3345628" cy="125272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Развитие 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дыхания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572" y="2050868"/>
            <a:ext cx="46634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Экспериментальным путем выяснили:</a:t>
            </a:r>
          </a:p>
          <a:p>
            <a:r>
              <a:rPr lang="ru-RU" sz="2800" b="1" dirty="0" smtClean="0"/>
              <a:t>Если дуть с одинаковой силой в стакан </a:t>
            </a:r>
          </a:p>
          <a:p>
            <a:r>
              <a:rPr lang="ru-RU" sz="2800" b="1" dirty="0" smtClean="0"/>
              <a:t>с водой и стакан с мыльным раствором, то</a:t>
            </a:r>
          </a:p>
          <a:p>
            <a:r>
              <a:rPr lang="ru-RU" sz="2800" b="1" dirty="0" smtClean="0"/>
              <a:t>где больше будет пузырей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611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527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Развитие фонематического слуха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91" y="1232520"/>
            <a:ext cx="4219109" cy="5625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5"/>
          <a:stretch>
            <a:fillRect/>
          </a:stretch>
        </p:blipFill>
        <p:spPr>
          <a:xfrm>
            <a:off x="0" y="1102502"/>
            <a:ext cx="4316506" cy="5410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21118" y="1948713"/>
            <a:ext cx="42178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Как знать , что шумит?</a:t>
            </a:r>
          </a:p>
          <a:p>
            <a:r>
              <a:rPr lang="ru-RU" sz="2800" b="1" dirty="0" smtClean="0"/>
              <a:t>Путем наполнения</a:t>
            </a:r>
          </a:p>
          <a:p>
            <a:r>
              <a:rPr lang="ru-RU" sz="2800" b="1" dirty="0" smtClean="0"/>
              <a:t> пустого контейнера</a:t>
            </a:r>
          </a:p>
          <a:p>
            <a:r>
              <a:rPr lang="ru-RU" sz="2800" b="1" dirty="0" smtClean="0"/>
              <a:t> разным содержанием, </a:t>
            </a:r>
          </a:p>
          <a:p>
            <a:r>
              <a:rPr lang="ru-RU" sz="2800" b="1" dirty="0" smtClean="0"/>
              <a:t>воссоздаем звук ,</a:t>
            </a:r>
          </a:p>
          <a:p>
            <a:r>
              <a:rPr lang="ru-RU" sz="2800" b="1" dirty="0" smtClean="0"/>
              <a:t> предлагаемый взрослым</a:t>
            </a:r>
          </a:p>
        </p:txBody>
      </p:sp>
    </p:spTree>
    <p:extLst>
      <p:ext uri="{BB962C8B-B14F-4D97-AF65-F5344CB8AC3E}">
        <p14:creationId xmlns:p14="http://schemas.microsoft.com/office/powerpoint/2010/main" val="21678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8777" y="-116378"/>
            <a:ext cx="12280777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к рассказу «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Галка </a:t>
            </a:r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хотела пить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43" y="855169"/>
            <a:ext cx="5338157" cy="4003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67" t="60059" r="13864" b="7867"/>
          <a:stretch/>
        </p:blipFill>
        <p:spPr>
          <a:xfrm>
            <a:off x="4016188" y="4048298"/>
            <a:ext cx="5004262" cy="280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306"/>
            <a:ext cx="5151119" cy="38633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4778223"/>
            <a:ext cx="44470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Опытным путем определили,  </a:t>
            </a:r>
          </a:p>
          <a:p>
            <a:r>
              <a:rPr lang="ru-RU" sz="2400" b="1" dirty="0" smtClean="0"/>
              <a:t>что вода действительно </a:t>
            </a:r>
          </a:p>
          <a:p>
            <a:r>
              <a:rPr lang="ru-RU" sz="2400" b="1" dirty="0" smtClean="0"/>
              <a:t>поднимается, если  в сосуд </a:t>
            </a:r>
          </a:p>
          <a:p>
            <a:r>
              <a:rPr lang="ru-RU" sz="2400" b="1" dirty="0" smtClean="0"/>
              <a:t> добавить объемные предметы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25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44" y="604853"/>
            <a:ext cx="4689859" cy="62531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Развитие  грамматического строя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841" y="2183906"/>
            <a:ext cx="44871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Относительные </a:t>
            </a:r>
            <a:endParaRPr lang="ru-RU" sz="3200" b="1" dirty="0" smtClean="0"/>
          </a:p>
          <a:p>
            <a:r>
              <a:rPr lang="ru-RU" sz="3200" b="1" dirty="0" smtClean="0"/>
              <a:t>прилагательные </a:t>
            </a:r>
            <a:r>
              <a:rPr lang="ru-RU" sz="3200" b="1" dirty="0"/>
              <a:t>: </a:t>
            </a:r>
            <a:endParaRPr lang="ru-RU" sz="3200" b="1" dirty="0" smtClean="0"/>
          </a:p>
          <a:p>
            <a:r>
              <a:rPr lang="ru-RU" sz="2000" dirty="0" smtClean="0"/>
              <a:t>стеклянный, </a:t>
            </a:r>
          </a:p>
          <a:p>
            <a:r>
              <a:rPr lang="ru-RU" sz="2000" dirty="0" smtClean="0"/>
              <a:t>деревянный, пластмассовый, </a:t>
            </a:r>
          </a:p>
          <a:p>
            <a:r>
              <a:rPr lang="ru-RU" sz="2000" dirty="0" smtClean="0"/>
              <a:t>бумажный, глиняный, металлический, </a:t>
            </a:r>
          </a:p>
          <a:p>
            <a:r>
              <a:rPr lang="ru-RU" sz="2000" dirty="0" smtClean="0"/>
              <a:t>резиновый, каменный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675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9" y="0"/>
            <a:ext cx="5093467" cy="67912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94" y="2019670"/>
            <a:ext cx="6451106" cy="4838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419" y="346229"/>
            <a:ext cx="8421950" cy="103942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Капля воды- это много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мало?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745" y="2753055"/>
            <a:ext cx="10972800" cy="125272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Наполнение словаря глаголами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94" y="5159829"/>
            <a:ext cx="7836878" cy="103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5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617" y="204186"/>
            <a:ext cx="5450392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Кристаллизуется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426"/>
            <a:ext cx="5878706" cy="44082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4" b="2982"/>
          <a:stretch/>
        </p:blipFill>
        <p:spPr>
          <a:xfrm>
            <a:off x="6151088" y="0"/>
            <a:ext cx="6040912" cy="56284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40982" y="1394847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ЗИМА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5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526</TotalTime>
  <Words>230</Words>
  <Application>Microsoft Office PowerPoint</Application>
  <PresentationFormat>Произвольный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Развитие речи дошкольников с ОНР посредством познавательно-исследовательской и экспериментальной деятельности « Волшебная вода»</vt:lpstr>
      <vt:lpstr>Развитие артикуляционного аппарата в игре – упражнении « Полощем зубки»</vt:lpstr>
      <vt:lpstr>Развитие  дыхания</vt:lpstr>
      <vt:lpstr>Развитие фонематического слуха</vt:lpstr>
      <vt:lpstr>Эксперимент к рассказу « Галка хотела пить» </vt:lpstr>
      <vt:lpstr>Развитие  грамматического строя</vt:lpstr>
      <vt:lpstr>Капля воды- это много  или мало?</vt:lpstr>
      <vt:lpstr>Наполнение словаря глаголами</vt:lpstr>
      <vt:lpstr>Кристаллизуется</vt:lpstr>
      <vt:lpstr>Что быстрее тает?            Лёд или снег?</vt:lpstr>
      <vt:lpstr>Искрится  сверкает </vt:lpstr>
      <vt:lpstr>Пузырится булькает</vt:lpstr>
      <vt:lpstr>нагревается испаряется капает</vt:lpstr>
      <vt:lpstr>Используется МНЕМОТЕХНИКА   для фиксирования полученного опыта</vt:lpstr>
      <vt:lpstr>Результаты работы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51</cp:revision>
  <dcterms:created xsi:type="dcterms:W3CDTF">2020-02-25T06:01:19Z</dcterms:created>
  <dcterms:modified xsi:type="dcterms:W3CDTF">2021-05-18T03:02:40Z</dcterms:modified>
</cp:coreProperties>
</file>